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charts/chart2.xml" ContentType="application/vnd.openxmlformats-officedocument.drawingml.chart+xml"/>
  <Override PartName="/ppt/theme/themeOverride2.xml" ContentType="application/vnd.openxmlformats-officedocument.themeOverr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charts/chart4.xml" ContentType="application/vnd.openxmlformats-officedocument.drawingml.chart+xml"/>
  <Override PartName="/ppt/theme/themeOverride4.xml" ContentType="application/vnd.openxmlformats-officedocument.themeOverr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7.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4.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8" r:id="rId3"/>
    <p:sldId id="257" r:id="rId4"/>
    <p:sldId id="259" r:id="rId5"/>
    <p:sldId id="260" r:id="rId6"/>
    <p:sldId id="261" r:id="rId7"/>
    <p:sldId id="262" r:id="rId8"/>
    <p:sldId id="263" r:id="rId9"/>
    <p:sldId id="265" r:id="rId10"/>
    <p:sldId id="264" r:id="rId11"/>
    <p:sldId id="267" r:id="rId12"/>
    <p:sldId id="266" r:id="rId13"/>
    <p:sldId id="282" r:id="rId14"/>
    <p:sldId id="270" r:id="rId15"/>
    <p:sldId id="271" r:id="rId16"/>
    <p:sldId id="273" r:id="rId17"/>
    <p:sldId id="277" r:id="rId18"/>
    <p:sldId id="274" r:id="rId19"/>
    <p:sldId id="275" r:id="rId20"/>
    <p:sldId id="278" r:id="rId21"/>
    <p:sldId id="272" r:id="rId22"/>
    <p:sldId id="279" r:id="rId23"/>
    <p:sldId id="280" r:id="rId24"/>
    <p:sldId id="285" r:id="rId25"/>
    <p:sldId id="284" r:id="rId26"/>
    <p:sldId id="286" r:id="rId27"/>
    <p:sldId id="287" r:id="rId28"/>
    <p:sldId id="292" r:id="rId29"/>
    <p:sldId id="283"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83396" autoAdjust="0"/>
  </p:normalViewPr>
  <p:slideViewPr>
    <p:cSldViewPr>
      <p:cViewPr varScale="1">
        <p:scale>
          <a:sx n="88" d="100"/>
          <a:sy n="88" d="100"/>
        </p:scale>
        <p:origin x="-246" y="-114"/>
      </p:cViewPr>
      <p:guideLst>
        <p:guide orient="horz" pos="2160"/>
        <p:guide pos="2880"/>
      </p:guideLst>
    </p:cSldViewPr>
  </p:slideViewPr>
  <p:outlineViewPr>
    <p:cViewPr>
      <p:scale>
        <a:sx n="33" d="100"/>
        <a:sy n="33" d="100"/>
      </p:scale>
      <p:origin x="48" y="151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'Summary Sheet with withins'!$AD$59</c:f>
              <c:strCache>
                <c:ptCount val="1"/>
                <c:pt idx="0">
                  <c:v>0-15</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withins'!$AE$59:$AN$59</c:f>
              <c:numCache>
                <c:formatCode>_-* #,##0_-;\-* #,##0_-;_-* "-"??_-;_-@_-</c:formatCode>
                <c:ptCount val="10"/>
                <c:pt idx="0">
                  <c:v>450039</c:v>
                </c:pt>
                <c:pt idx="1">
                  <c:v>463411</c:v>
                </c:pt>
                <c:pt idx="2">
                  <c:v>442296</c:v>
                </c:pt>
                <c:pt idx="3">
                  <c:v>456489</c:v>
                </c:pt>
                <c:pt idx="4">
                  <c:v>449449</c:v>
                </c:pt>
                <c:pt idx="5">
                  <c:v>448623</c:v>
                </c:pt>
                <c:pt idx="6">
                  <c:v>416751</c:v>
                </c:pt>
                <c:pt idx="7">
                  <c:v>423541</c:v>
                </c:pt>
                <c:pt idx="8">
                  <c:v>444536</c:v>
                </c:pt>
                <c:pt idx="9">
                  <c:v>423469</c:v>
                </c:pt>
              </c:numCache>
            </c:numRef>
          </c:val>
          <c:smooth val="0"/>
        </c:ser>
        <c:ser>
          <c:idx val="1"/>
          <c:order val="1"/>
          <c:tx>
            <c:strRef>
              <c:f>'Summary Sheet with withins'!$AD$60</c:f>
              <c:strCache>
                <c:ptCount val="1"/>
                <c:pt idx="0">
                  <c:v>16-19</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withins'!$AE$60:$AN$60</c:f>
              <c:numCache>
                <c:formatCode>_-* #,##0_-;\-* #,##0_-;_-* "-"??_-;_-@_-</c:formatCode>
                <c:ptCount val="10"/>
                <c:pt idx="0">
                  <c:v>209120</c:v>
                </c:pt>
                <c:pt idx="1">
                  <c:v>209140</c:v>
                </c:pt>
                <c:pt idx="2">
                  <c:v>203878</c:v>
                </c:pt>
                <c:pt idx="3">
                  <c:v>204119</c:v>
                </c:pt>
                <c:pt idx="4">
                  <c:v>205735</c:v>
                </c:pt>
                <c:pt idx="5">
                  <c:v>205441</c:v>
                </c:pt>
                <c:pt idx="6">
                  <c:v>204366</c:v>
                </c:pt>
                <c:pt idx="7">
                  <c:v>208658</c:v>
                </c:pt>
                <c:pt idx="8">
                  <c:v>208446</c:v>
                </c:pt>
                <c:pt idx="9">
                  <c:v>206147</c:v>
                </c:pt>
              </c:numCache>
            </c:numRef>
          </c:val>
          <c:smooth val="0"/>
        </c:ser>
        <c:ser>
          <c:idx val="2"/>
          <c:order val="2"/>
          <c:tx>
            <c:strRef>
              <c:f>'Summary Sheet with withins'!$AD$61</c:f>
              <c:strCache>
                <c:ptCount val="1"/>
                <c:pt idx="0">
                  <c:v>20-24</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withins'!$AE$61:$AN$61</c:f>
              <c:numCache>
                <c:formatCode>_-* #,##0_-;\-* #,##0_-;_-* "-"??_-;_-@_-</c:formatCode>
                <c:ptCount val="10"/>
                <c:pt idx="0">
                  <c:v>416707</c:v>
                </c:pt>
                <c:pt idx="1">
                  <c:v>419098</c:v>
                </c:pt>
                <c:pt idx="2">
                  <c:v>422952</c:v>
                </c:pt>
                <c:pt idx="3">
                  <c:v>423235</c:v>
                </c:pt>
                <c:pt idx="4">
                  <c:v>424206</c:v>
                </c:pt>
                <c:pt idx="5">
                  <c:v>417893</c:v>
                </c:pt>
                <c:pt idx="6">
                  <c:v>415872</c:v>
                </c:pt>
                <c:pt idx="7">
                  <c:v>406295</c:v>
                </c:pt>
                <c:pt idx="8">
                  <c:v>407826</c:v>
                </c:pt>
                <c:pt idx="9">
                  <c:v>416215</c:v>
                </c:pt>
              </c:numCache>
            </c:numRef>
          </c:val>
          <c:smooth val="0"/>
        </c:ser>
        <c:ser>
          <c:idx val="3"/>
          <c:order val="3"/>
          <c:tx>
            <c:strRef>
              <c:f>'Summary Sheet with withins'!$AD$62</c:f>
              <c:strCache>
                <c:ptCount val="1"/>
                <c:pt idx="0">
                  <c:v>25-29</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withins'!$AE$62:$AN$62</c:f>
              <c:numCache>
                <c:formatCode>_-* #,##0_-;\-* #,##0_-;_-* "-"??_-;_-@_-</c:formatCode>
                <c:ptCount val="10"/>
                <c:pt idx="0">
                  <c:v>406909</c:v>
                </c:pt>
                <c:pt idx="1">
                  <c:v>405150</c:v>
                </c:pt>
                <c:pt idx="2">
                  <c:v>391255</c:v>
                </c:pt>
                <c:pt idx="3">
                  <c:v>380065</c:v>
                </c:pt>
                <c:pt idx="4">
                  <c:v>376459</c:v>
                </c:pt>
                <c:pt idx="5">
                  <c:v>371822</c:v>
                </c:pt>
                <c:pt idx="6">
                  <c:v>370861</c:v>
                </c:pt>
                <c:pt idx="7">
                  <c:v>375290</c:v>
                </c:pt>
                <c:pt idx="8">
                  <c:v>387188</c:v>
                </c:pt>
                <c:pt idx="9">
                  <c:v>389442</c:v>
                </c:pt>
              </c:numCache>
            </c:numRef>
          </c:val>
          <c:smooth val="0"/>
        </c:ser>
        <c:ser>
          <c:idx val="4"/>
          <c:order val="4"/>
          <c:tx>
            <c:strRef>
              <c:f>'Summary Sheet with withins'!$AD$63</c:f>
              <c:strCache>
                <c:ptCount val="1"/>
                <c:pt idx="0">
                  <c:v>30-44</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withins'!$AE$63:$AN$63</c:f>
              <c:numCache>
                <c:formatCode>_-* #,##0_-;\-* #,##0_-;_-* "-"??_-;_-@_-</c:formatCode>
                <c:ptCount val="10"/>
                <c:pt idx="0">
                  <c:v>667142</c:v>
                </c:pt>
                <c:pt idx="1">
                  <c:v>693757</c:v>
                </c:pt>
                <c:pt idx="2">
                  <c:v>690399</c:v>
                </c:pt>
                <c:pt idx="3">
                  <c:v>722533</c:v>
                </c:pt>
                <c:pt idx="4">
                  <c:v>735215</c:v>
                </c:pt>
                <c:pt idx="5">
                  <c:v>738384</c:v>
                </c:pt>
                <c:pt idx="6">
                  <c:v>708352</c:v>
                </c:pt>
                <c:pt idx="7">
                  <c:v>710087</c:v>
                </c:pt>
                <c:pt idx="8">
                  <c:v>738674</c:v>
                </c:pt>
                <c:pt idx="9">
                  <c:v>700543</c:v>
                </c:pt>
              </c:numCache>
            </c:numRef>
          </c:val>
          <c:smooth val="0"/>
        </c:ser>
        <c:ser>
          <c:idx val="5"/>
          <c:order val="5"/>
          <c:tx>
            <c:strRef>
              <c:f>'Summary Sheet with withins'!$AD$64</c:f>
              <c:strCache>
                <c:ptCount val="1"/>
                <c:pt idx="0">
                  <c:v>45-59</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withins'!$AE$64:$AN$64</c:f>
              <c:numCache>
                <c:formatCode>_-* #,##0_-;\-* #,##0_-;_-* "-"??_-;_-@_-</c:formatCode>
                <c:ptCount val="10"/>
                <c:pt idx="0">
                  <c:v>253794</c:v>
                </c:pt>
                <c:pt idx="1">
                  <c:v>270385</c:v>
                </c:pt>
                <c:pt idx="2">
                  <c:v>263282</c:v>
                </c:pt>
                <c:pt idx="3">
                  <c:v>281238</c:v>
                </c:pt>
                <c:pt idx="4">
                  <c:v>284062</c:v>
                </c:pt>
                <c:pt idx="5">
                  <c:v>290340</c:v>
                </c:pt>
                <c:pt idx="6">
                  <c:v>272503</c:v>
                </c:pt>
                <c:pt idx="7">
                  <c:v>276458</c:v>
                </c:pt>
                <c:pt idx="8">
                  <c:v>303318</c:v>
                </c:pt>
                <c:pt idx="9">
                  <c:v>286507</c:v>
                </c:pt>
              </c:numCache>
            </c:numRef>
          </c:val>
          <c:smooth val="0"/>
        </c:ser>
        <c:ser>
          <c:idx val="6"/>
          <c:order val="6"/>
          <c:tx>
            <c:strRef>
              <c:f>'Summary Sheet with withins'!$AD$65</c:f>
              <c:strCache>
                <c:ptCount val="1"/>
                <c:pt idx="0">
                  <c:v>60-74</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withins'!$AE$65:$AN$65</c:f>
              <c:numCache>
                <c:formatCode>_-* #,##0_-;\-* #,##0_-;_-* "-"??_-;_-@_-</c:formatCode>
                <c:ptCount val="10"/>
                <c:pt idx="0">
                  <c:v>126064</c:v>
                </c:pt>
                <c:pt idx="1">
                  <c:v>136128</c:v>
                </c:pt>
                <c:pt idx="2">
                  <c:v>126586</c:v>
                </c:pt>
                <c:pt idx="3">
                  <c:v>136748</c:v>
                </c:pt>
                <c:pt idx="4">
                  <c:v>133801</c:v>
                </c:pt>
                <c:pt idx="5">
                  <c:v>140088</c:v>
                </c:pt>
                <c:pt idx="6">
                  <c:v>123542</c:v>
                </c:pt>
                <c:pt idx="7">
                  <c:v>130133</c:v>
                </c:pt>
                <c:pt idx="8">
                  <c:v>153861</c:v>
                </c:pt>
                <c:pt idx="9">
                  <c:v>139076</c:v>
                </c:pt>
              </c:numCache>
            </c:numRef>
          </c:val>
          <c:smooth val="0"/>
        </c:ser>
        <c:ser>
          <c:idx val="7"/>
          <c:order val="7"/>
          <c:tx>
            <c:strRef>
              <c:f>'Summary Sheet with withins'!$AD$66</c:f>
              <c:strCache>
                <c:ptCount val="1"/>
                <c:pt idx="0">
                  <c:v>75+</c:v>
                </c:pt>
              </c:strCache>
            </c:strRef>
          </c:tx>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withins'!$AE$66:$AN$66</c:f>
              <c:numCache>
                <c:formatCode>_-* #,##0_-;\-* #,##0_-;_-* "-"??_-;_-@_-</c:formatCode>
                <c:ptCount val="10"/>
                <c:pt idx="0">
                  <c:v>78898</c:v>
                </c:pt>
                <c:pt idx="1">
                  <c:v>81802</c:v>
                </c:pt>
                <c:pt idx="2">
                  <c:v>80093</c:v>
                </c:pt>
                <c:pt idx="3">
                  <c:v>83804</c:v>
                </c:pt>
                <c:pt idx="4">
                  <c:v>79364</c:v>
                </c:pt>
                <c:pt idx="5">
                  <c:v>81841</c:v>
                </c:pt>
                <c:pt idx="6">
                  <c:v>75688</c:v>
                </c:pt>
                <c:pt idx="7">
                  <c:v>77493</c:v>
                </c:pt>
                <c:pt idx="8">
                  <c:v>82048</c:v>
                </c:pt>
                <c:pt idx="9">
                  <c:v>75634</c:v>
                </c:pt>
              </c:numCache>
            </c:numRef>
          </c:val>
          <c:smooth val="0"/>
        </c:ser>
        <c:dLbls>
          <c:showLegendKey val="0"/>
          <c:showVal val="0"/>
          <c:showCatName val="0"/>
          <c:showSerName val="0"/>
          <c:showPercent val="0"/>
          <c:showBubbleSize val="0"/>
        </c:dLbls>
        <c:marker val="1"/>
        <c:smooth val="0"/>
        <c:axId val="50136576"/>
        <c:axId val="50138496"/>
      </c:lineChart>
      <c:lineChart>
        <c:grouping val="standard"/>
        <c:varyColors val="0"/>
        <c:ser>
          <c:idx val="8"/>
          <c:order val="8"/>
          <c:tx>
            <c:strRef>
              <c:f>'Summary Sheet with withins'!$AD$67</c:f>
              <c:strCache>
                <c:ptCount val="1"/>
                <c:pt idx="0">
                  <c:v>Total</c:v>
                </c:pt>
              </c:strCache>
            </c:strRef>
          </c:tx>
          <c:spPr>
            <a:ln>
              <a:solidFill>
                <a:schemeClr val="tx1"/>
              </a:solidFill>
              <a:prstDash val="sysDot"/>
            </a:ln>
          </c:spPr>
          <c:marker>
            <c:symbol val="none"/>
          </c:marker>
          <c:cat>
            <c:numRef>
              <c:f>'Summary Sheet with withins'!$AE$58:$AN$58</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withins'!$AE$67:$AN$67</c:f>
              <c:numCache>
                <c:formatCode>_-* #,##0_-;\-* #,##0_-;_-* "-"??_-;_-@_-</c:formatCode>
                <c:ptCount val="10"/>
                <c:pt idx="0">
                  <c:v>2608673</c:v>
                </c:pt>
                <c:pt idx="1">
                  <c:v>2678871</c:v>
                </c:pt>
                <c:pt idx="2">
                  <c:v>2620741</c:v>
                </c:pt>
                <c:pt idx="3">
                  <c:v>2688231</c:v>
                </c:pt>
                <c:pt idx="4">
                  <c:v>2688291</c:v>
                </c:pt>
                <c:pt idx="5">
                  <c:v>2694432</c:v>
                </c:pt>
                <c:pt idx="6">
                  <c:v>2587935</c:v>
                </c:pt>
                <c:pt idx="7">
                  <c:v>2607955</c:v>
                </c:pt>
                <c:pt idx="8">
                  <c:v>2725897</c:v>
                </c:pt>
                <c:pt idx="9">
                  <c:v>2637033</c:v>
                </c:pt>
              </c:numCache>
            </c:numRef>
          </c:val>
          <c:smooth val="0"/>
        </c:ser>
        <c:dLbls>
          <c:showLegendKey val="0"/>
          <c:showVal val="0"/>
          <c:showCatName val="0"/>
          <c:showSerName val="0"/>
          <c:showPercent val="0"/>
          <c:showBubbleSize val="0"/>
        </c:dLbls>
        <c:marker val="1"/>
        <c:smooth val="0"/>
        <c:axId val="50146688"/>
        <c:axId val="50144768"/>
      </c:lineChart>
      <c:catAx>
        <c:axId val="5013657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50138496"/>
        <c:crosses val="autoZero"/>
        <c:auto val="1"/>
        <c:lblAlgn val="ctr"/>
        <c:lblOffset val="100"/>
        <c:noMultiLvlLbl val="0"/>
      </c:catAx>
      <c:valAx>
        <c:axId val="50138496"/>
        <c:scaling>
          <c:orientation val="minMax"/>
        </c:scaling>
        <c:delete val="0"/>
        <c:axPos val="l"/>
        <c:majorGridlines/>
        <c:title>
          <c:tx>
            <c:rich>
              <a:bodyPr rot="-5400000" vert="horz"/>
              <a:lstStyle/>
              <a:p>
                <a:pPr>
                  <a:defRPr/>
                </a:pPr>
                <a:r>
                  <a:rPr lang="en-US"/>
                  <a:t>Migrants by age group</a:t>
                </a:r>
              </a:p>
            </c:rich>
          </c:tx>
          <c:layout/>
          <c:overlay val="0"/>
        </c:title>
        <c:numFmt formatCode="_-* #,##0_-;\-* #,##0_-;_-* &quot;-&quot;??_-;_-@_-" sourceLinked="1"/>
        <c:majorTickMark val="out"/>
        <c:minorTickMark val="none"/>
        <c:tickLblPos val="nextTo"/>
        <c:crossAx val="50136576"/>
        <c:crosses val="autoZero"/>
        <c:crossBetween val="between"/>
      </c:valAx>
      <c:valAx>
        <c:axId val="50144768"/>
        <c:scaling>
          <c:orientation val="minMax"/>
        </c:scaling>
        <c:delete val="0"/>
        <c:axPos val="r"/>
        <c:title>
          <c:tx>
            <c:rich>
              <a:bodyPr rot="-5400000" vert="horz"/>
              <a:lstStyle/>
              <a:p>
                <a:pPr>
                  <a:defRPr/>
                </a:pPr>
                <a:r>
                  <a:rPr lang="en-US"/>
                  <a:t>Total Migrants</a:t>
                </a:r>
              </a:p>
            </c:rich>
          </c:tx>
          <c:layout/>
          <c:overlay val="0"/>
        </c:title>
        <c:numFmt formatCode="_-* #,##0_-;\-* #,##0_-;_-* &quot;-&quot;??_-;_-@_-" sourceLinked="1"/>
        <c:majorTickMark val="out"/>
        <c:minorTickMark val="none"/>
        <c:tickLblPos val="nextTo"/>
        <c:spPr>
          <a:ln>
            <a:solidFill>
              <a:schemeClr val="tx1"/>
            </a:solidFill>
            <a:prstDash val="solid"/>
          </a:ln>
        </c:spPr>
        <c:crossAx val="50146688"/>
        <c:crosses val="max"/>
        <c:crossBetween val="between"/>
      </c:valAx>
      <c:catAx>
        <c:axId val="50146688"/>
        <c:scaling>
          <c:orientation val="minMax"/>
        </c:scaling>
        <c:delete val="1"/>
        <c:axPos val="b"/>
        <c:numFmt formatCode="General" sourceLinked="1"/>
        <c:majorTickMark val="out"/>
        <c:minorTickMark val="none"/>
        <c:tickLblPos val="nextTo"/>
        <c:crossAx val="50144768"/>
        <c:crosses val="autoZero"/>
        <c:auto val="1"/>
        <c:lblAlgn val="ctr"/>
        <c:lblOffset val="100"/>
        <c:noMultiLvlLbl val="0"/>
      </c:cat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'Summary Sheet with withins'!$O$127</c:f>
              <c:strCache>
                <c:ptCount val="1"/>
                <c:pt idx="0">
                  <c:v>1999</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withins'!$O$129:$O$132</c:f>
              <c:numCache>
                <c:formatCode>General</c:formatCode>
                <c:ptCount val="4"/>
                <c:pt idx="0">
                  <c:v>75.161945742650133</c:v>
                </c:pt>
                <c:pt idx="1">
                  <c:v>124.27952193003124</c:v>
                </c:pt>
                <c:pt idx="2">
                  <c:v>100.88165992649611</c:v>
                </c:pt>
                <c:pt idx="3">
                  <c:v>52.339604040636075</c:v>
                </c:pt>
              </c:numCache>
            </c:numRef>
          </c:val>
          <c:smooth val="0"/>
        </c:ser>
        <c:ser>
          <c:idx val="1"/>
          <c:order val="1"/>
          <c:tx>
            <c:strRef>
              <c:f>'Summary Sheet with withins'!$P$127</c:f>
              <c:strCache>
                <c:ptCount val="1"/>
                <c:pt idx="0">
                  <c:v>2000</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withins'!$P$129:$P$132</c:f>
              <c:numCache>
                <c:formatCode>General</c:formatCode>
                <c:ptCount val="4"/>
                <c:pt idx="0">
                  <c:v>75.110579264394701</c:v>
                </c:pt>
                <c:pt idx="1">
                  <c:v>123.36190009433948</c:v>
                </c:pt>
                <c:pt idx="2">
                  <c:v>102.93779879020457</c:v>
                </c:pt>
                <c:pt idx="3">
                  <c:v>53.782134743528673</c:v>
                </c:pt>
              </c:numCache>
            </c:numRef>
          </c:val>
          <c:smooth val="0"/>
        </c:ser>
        <c:ser>
          <c:idx val="2"/>
          <c:order val="2"/>
          <c:tx>
            <c:strRef>
              <c:f>'Summary Sheet with withins'!$Q$127</c:f>
              <c:strCache>
                <c:ptCount val="1"/>
                <c:pt idx="0">
                  <c:v>2001</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withins'!$Q$129:$Q$132</c:f>
              <c:numCache>
                <c:formatCode>General</c:formatCode>
                <c:ptCount val="4"/>
                <c:pt idx="0">
                  <c:v>72.324913317804914</c:v>
                </c:pt>
                <c:pt idx="1">
                  <c:v>121.82516536834692</c:v>
                </c:pt>
                <c:pt idx="2">
                  <c:v>102.91891408452001</c:v>
                </c:pt>
                <c:pt idx="3">
                  <c:v>52.985516375840689</c:v>
                </c:pt>
              </c:numCache>
            </c:numRef>
          </c:val>
          <c:smooth val="0"/>
        </c:ser>
        <c:ser>
          <c:idx val="3"/>
          <c:order val="3"/>
          <c:tx>
            <c:strRef>
              <c:f>'Summary Sheet with withins'!$R$127</c:f>
              <c:strCache>
                <c:ptCount val="1"/>
                <c:pt idx="0">
                  <c:v>2002</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withins'!$R$129:$R$132</c:f>
              <c:numCache>
                <c:formatCode>General</c:formatCode>
                <c:ptCount val="4"/>
                <c:pt idx="0">
                  <c:v>70.852019493772815</c:v>
                </c:pt>
                <c:pt idx="1">
                  <c:v>119.8273518986195</c:v>
                </c:pt>
                <c:pt idx="2">
                  <c:v>103.75003139266602</c:v>
                </c:pt>
                <c:pt idx="3">
                  <c:v>55.092007456486549</c:v>
                </c:pt>
              </c:numCache>
            </c:numRef>
          </c:val>
          <c:smooth val="0"/>
        </c:ser>
        <c:ser>
          <c:idx val="4"/>
          <c:order val="4"/>
          <c:tx>
            <c:strRef>
              <c:f>'Summary Sheet with withins'!$S$127</c:f>
              <c:strCache>
                <c:ptCount val="1"/>
                <c:pt idx="0">
                  <c:v>2003</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withins'!$S$129:$S$132</c:f>
              <c:numCache>
                <c:formatCode>General</c:formatCode>
                <c:ptCount val="4"/>
                <c:pt idx="0">
                  <c:v>69.566690494079552</c:v>
                </c:pt>
                <c:pt idx="1">
                  <c:v>117.66109037170338</c:v>
                </c:pt>
                <c:pt idx="2">
                  <c:v>105.32728738287884</c:v>
                </c:pt>
                <c:pt idx="3">
                  <c:v>56.00507326139865</c:v>
                </c:pt>
              </c:numCache>
            </c:numRef>
          </c:val>
          <c:smooth val="0"/>
        </c:ser>
        <c:ser>
          <c:idx val="5"/>
          <c:order val="5"/>
          <c:tx>
            <c:strRef>
              <c:f>'Summary Sheet with withins'!$T$127</c:f>
              <c:strCache>
                <c:ptCount val="1"/>
                <c:pt idx="0">
                  <c:v>2004</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withins'!$T$129:$T$132</c:f>
              <c:numCache>
                <c:formatCode>General</c:formatCode>
                <c:ptCount val="4"/>
                <c:pt idx="0">
                  <c:v>68.196567416314053</c:v>
                </c:pt>
                <c:pt idx="1">
                  <c:v>112.93431728453682</c:v>
                </c:pt>
                <c:pt idx="2">
                  <c:v>104.09586555574188</c:v>
                </c:pt>
                <c:pt idx="3">
                  <c:v>56.436132350489736</c:v>
                </c:pt>
              </c:numCache>
            </c:numRef>
          </c:val>
          <c:smooth val="0"/>
        </c:ser>
        <c:ser>
          <c:idx val="6"/>
          <c:order val="6"/>
          <c:tx>
            <c:strRef>
              <c:f>'Summary Sheet with withins'!$U$127</c:f>
              <c:strCache>
                <c:ptCount val="1"/>
                <c:pt idx="0">
                  <c:v>2005</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withins'!$U$129:$U$132</c:f>
              <c:numCache>
                <c:formatCode>General</c:formatCode>
                <c:ptCount val="4"/>
                <c:pt idx="0">
                  <c:v>67.238331435497543</c:v>
                </c:pt>
                <c:pt idx="1">
                  <c:v>109.17433287996289</c:v>
                </c:pt>
                <c:pt idx="2">
                  <c:v>101.51072270151478</c:v>
                </c:pt>
                <c:pt idx="3">
                  <c:v>54.3134711519875</c:v>
                </c:pt>
              </c:numCache>
            </c:numRef>
          </c:val>
          <c:smooth val="0"/>
        </c:ser>
        <c:ser>
          <c:idx val="7"/>
          <c:order val="7"/>
          <c:tx>
            <c:strRef>
              <c:f>'Summary Sheet with withins'!$V$127</c:f>
              <c:strCache>
                <c:ptCount val="1"/>
                <c:pt idx="0">
                  <c:v>2006</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withins'!$V$129:$V$132</c:f>
              <c:numCache>
                <c:formatCode>General</c:formatCode>
                <c:ptCount val="4"/>
                <c:pt idx="0">
                  <c:v>67.918966486456924</c:v>
                </c:pt>
                <c:pt idx="1">
                  <c:v>104.25131470402962</c:v>
                </c:pt>
                <c:pt idx="2">
                  <c:v>100.21862823666326</c:v>
                </c:pt>
                <c:pt idx="3">
                  <c:v>54.939517454931519</c:v>
                </c:pt>
              </c:numCache>
            </c:numRef>
          </c:val>
          <c:smooth val="0"/>
        </c:ser>
        <c:ser>
          <c:idx val="8"/>
          <c:order val="8"/>
          <c:tx>
            <c:strRef>
              <c:f>'Summary Sheet with withins'!$W$127</c:f>
              <c:strCache>
                <c:ptCount val="1"/>
                <c:pt idx="0">
                  <c:v>2007</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withins'!$W$129:$W$132</c:f>
              <c:numCache>
                <c:formatCode>General</c:formatCode>
                <c:ptCount val="4"/>
                <c:pt idx="0">
                  <c:v>67.472620383240184</c:v>
                </c:pt>
                <c:pt idx="1">
                  <c:v>101.75527893590424</c:v>
                </c:pt>
                <c:pt idx="2">
                  <c:v>100.5345738520995</c:v>
                </c:pt>
                <c:pt idx="3">
                  <c:v>57.849679830261948</c:v>
                </c:pt>
              </c:numCache>
            </c:numRef>
          </c:val>
          <c:smooth val="0"/>
        </c:ser>
        <c:ser>
          <c:idx val="9"/>
          <c:order val="9"/>
          <c:tx>
            <c:strRef>
              <c:f>'Summary Sheet with withins'!$X$127</c:f>
              <c:strCache>
                <c:ptCount val="1"/>
                <c:pt idx="0">
                  <c:v>2008</c:v>
                </c:pt>
              </c:strCache>
            </c:strRef>
          </c:tx>
          <c:marker>
            <c:symbol val="none"/>
          </c:marker>
          <c:cat>
            <c:strRef>
              <c:f>'Summary Sheet with withins'!$N$129:$N$132</c:f>
              <c:strCache>
                <c:ptCount val="4"/>
                <c:pt idx="0">
                  <c:v>16-19</c:v>
                </c:pt>
                <c:pt idx="1">
                  <c:v>20-24</c:v>
                </c:pt>
                <c:pt idx="2">
                  <c:v>25-29</c:v>
                </c:pt>
                <c:pt idx="3">
                  <c:v>30-44</c:v>
                </c:pt>
              </c:strCache>
            </c:strRef>
          </c:cat>
          <c:val>
            <c:numRef>
              <c:f>'Summary Sheet with withins'!$X$129:$X$132</c:f>
              <c:numCache>
                <c:formatCode>General</c:formatCode>
                <c:ptCount val="4"/>
                <c:pt idx="0">
                  <c:v>65.997198079634472</c:v>
                </c:pt>
                <c:pt idx="1">
                  <c:v>101.63352545007598</c:v>
                </c:pt>
                <c:pt idx="2">
                  <c:v>98.542243216209599</c:v>
                </c:pt>
                <c:pt idx="3">
                  <c:v>55.560785677253129</c:v>
                </c:pt>
              </c:numCache>
            </c:numRef>
          </c:val>
          <c:smooth val="0"/>
        </c:ser>
        <c:dLbls>
          <c:showLegendKey val="0"/>
          <c:showVal val="0"/>
          <c:showCatName val="0"/>
          <c:showSerName val="0"/>
          <c:showPercent val="0"/>
          <c:showBubbleSize val="0"/>
        </c:dLbls>
        <c:marker val="1"/>
        <c:smooth val="0"/>
        <c:axId val="50378624"/>
        <c:axId val="49610752"/>
      </c:lineChart>
      <c:catAx>
        <c:axId val="50378624"/>
        <c:scaling>
          <c:orientation val="minMax"/>
        </c:scaling>
        <c:delete val="0"/>
        <c:axPos val="b"/>
        <c:title>
          <c:tx>
            <c:rich>
              <a:bodyPr/>
              <a:lstStyle/>
              <a:p>
                <a:pPr>
                  <a:defRPr/>
                </a:pPr>
                <a:r>
                  <a:rPr lang="en-US"/>
                  <a:t>Age group</a:t>
                </a:r>
              </a:p>
            </c:rich>
          </c:tx>
          <c:layout/>
          <c:overlay val="0"/>
        </c:title>
        <c:numFmt formatCode="General" sourceLinked="1"/>
        <c:majorTickMark val="out"/>
        <c:minorTickMark val="none"/>
        <c:tickLblPos val="nextTo"/>
        <c:crossAx val="49610752"/>
        <c:crosses val="autoZero"/>
        <c:auto val="1"/>
        <c:lblAlgn val="ctr"/>
        <c:lblOffset val="100"/>
        <c:noMultiLvlLbl val="0"/>
      </c:catAx>
      <c:valAx>
        <c:axId val="49610752"/>
        <c:scaling>
          <c:orientation val="minMax"/>
          <c:max val="130"/>
          <c:min val="50"/>
        </c:scaling>
        <c:delete val="0"/>
        <c:axPos val="l"/>
        <c:majorGridlines/>
        <c:title>
          <c:tx>
            <c:rich>
              <a:bodyPr rot="-5400000" vert="horz"/>
              <a:lstStyle/>
              <a:p>
                <a:pPr>
                  <a:defRPr/>
                </a:pPr>
                <a:r>
                  <a:rPr lang="en-US"/>
                  <a:t>Migrants per 1,000 population</a:t>
                </a:r>
              </a:p>
            </c:rich>
          </c:tx>
          <c:layout/>
          <c:overlay val="0"/>
        </c:title>
        <c:numFmt formatCode="General" sourceLinked="1"/>
        <c:majorTickMark val="out"/>
        <c:minorTickMark val="none"/>
        <c:tickLblPos val="nextTo"/>
        <c:crossAx val="5037862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'Summary Sheet with withins'!$N$200</c:f>
              <c:strCache>
                <c:ptCount val="1"/>
                <c:pt idx="0">
                  <c:v>Population</c:v>
                </c:pt>
              </c:strCache>
            </c:strRef>
          </c:tx>
          <c:invertIfNegative val="0"/>
          <c:trendline>
            <c:trendlineType val="linear"/>
            <c:dispRSqr val="0"/>
            <c:dispEq val="0"/>
          </c:trendline>
          <c:cat>
            <c:numRef>
              <c:f>'Summary Sheet with withins'!$O$199:$X$199</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withins'!$O$200:$X$200</c:f>
              <c:numCache>
                <c:formatCode>General</c:formatCode>
                <c:ptCount val="10"/>
                <c:pt idx="0">
                  <c:v>3352982</c:v>
                </c:pt>
                <c:pt idx="1">
                  <c:v>3397305</c:v>
                </c:pt>
                <c:pt idx="2">
                  <c:v>3471795</c:v>
                </c:pt>
                <c:pt idx="3">
                  <c:v>3532040</c:v>
                </c:pt>
                <c:pt idx="4">
                  <c:v>3605321</c:v>
                </c:pt>
                <c:pt idx="5">
                  <c:v>3700319</c:v>
                </c:pt>
                <c:pt idx="6">
                  <c:v>3809247</c:v>
                </c:pt>
                <c:pt idx="7">
                  <c:v>3897265</c:v>
                </c:pt>
                <c:pt idx="8">
                  <c:v>4007910</c:v>
                </c:pt>
                <c:pt idx="9">
                  <c:v>4095253</c:v>
                </c:pt>
              </c:numCache>
            </c:numRef>
          </c:val>
        </c:ser>
        <c:dLbls>
          <c:showLegendKey val="0"/>
          <c:showVal val="0"/>
          <c:showCatName val="0"/>
          <c:showSerName val="0"/>
          <c:showPercent val="0"/>
          <c:showBubbleSize val="0"/>
        </c:dLbls>
        <c:gapWidth val="150"/>
        <c:axId val="238672512"/>
        <c:axId val="267006336"/>
      </c:barChart>
      <c:barChart>
        <c:barDir val="col"/>
        <c:grouping val="clustered"/>
        <c:varyColors val="0"/>
        <c:ser>
          <c:idx val="1"/>
          <c:order val="1"/>
          <c:tx>
            <c:strRef>
              <c:f>'Summary Sheet with withins'!$N$201</c:f>
              <c:strCache>
                <c:ptCount val="1"/>
                <c:pt idx="0">
                  <c:v>Migrants</c:v>
                </c:pt>
              </c:strCache>
            </c:strRef>
          </c:tx>
          <c:invertIfNegative val="0"/>
          <c:trendline>
            <c:trendlineType val="linear"/>
            <c:dispRSqr val="0"/>
            <c:dispEq val="0"/>
          </c:trendline>
          <c:cat>
            <c:numRef>
              <c:f>'Summary Sheet with withins'!$O$199:$X$199</c:f>
              <c:numCache>
                <c:formatCode>General</c:formatCode>
                <c:ptCount val="10"/>
                <c:pt idx="0">
                  <c:v>1999</c:v>
                </c:pt>
                <c:pt idx="1">
                  <c:v>2000</c:v>
                </c:pt>
                <c:pt idx="2">
                  <c:v>2001</c:v>
                </c:pt>
                <c:pt idx="3">
                  <c:v>2002</c:v>
                </c:pt>
                <c:pt idx="4">
                  <c:v>2003</c:v>
                </c:pt>
                <c:pt idx="5">
                  <c:v>2004</c:v>
                </c:pt>
                <c:pt idx="6">
                  <c:v>2005</c:v>
                </c:pt>
                <c:pt idx="7">
                  <c:v>2006</c:v>
                </c:pt>
                <c:pt idx="8">
                  <c:v>2007</c:v>
                </c:pt>
                <c:pt idx="9">
                  <c:v>2008</c:v>
                </c:pt>
              </c:numCache>
            </c:numRef>
          </c:cat>
          <c:val>
            <c:numRef>
              <c:f>'Summary Sheet with withins'!$O$201:$X$201</c:f>
              <c:numCache>
                <c:formatCode>General</c:formatCode>
                <c:ptCount val="10"/>
                <c:pt idx="0">
                  <c:v>416707</c:v>
                </c:pt>
                <c:pt idx="1">
                  <c:v>419098</c:v>
                </c:pt>
                <c:pt idx="2">
                  <c:v>422952</c:v>
                </c:pt>
                <c:pt idx="3">
                  <c:v>423235</c:v>
                </c:pt>
                <c:pt idx="4">
                  <c:v>424206</c:v>
                </c:pt>
                <c:pt idx="5">
                  <c:v>417893</c:v>
                </c:pt>
                <c:pt idx="6">
                  <c:v>415872</c:v>
                </c:pt>
                <c:pt idx="7">
                  <c:v>406295</c:v>
                </c:pt>
                <c:pt idx="8">
                  <c:v>407826</c:v>
                </c:pt>
                <c:pt idx="9">
                  <c:v>416215</c:v>
                </c:pt>
              </c:numCache>
            </c:numRef>
          </c:val>
        </c:ser>
        <c:dLbls>
          <c:showLegendKey val="0"/>
          <c:showVal val="0"/>
          <c:showCatName val="0"/>
          <c:showSerName val="0"/>
          <c:showPercent val="0"/>
          <c:showBubbleSize val="0"/>
        </c:dLbls>
        <c:gapWidth val="150"/>
        <c:overlap val="-100"/>
        <c:axId val="267014528"/>
        <c:axId val="267008256"/>
      </c:barChart>
      <c:catAx>
        <c:axId val="238672512"/>
        <c:scaling>
          <c:orientation val="minMax"/>
        </c:scaling>
        <c:delete val="0"/>
        <c:axPos val="b"/>
        <c:numFmt formatCode="General" sourceLinked="1"/>
        <c:majorTickMark val="out"/>
        <c:minorTickMark val="none"/>
        <c:tickLblPos val="nextTo"/>
        <c:crossAx val="267006336"/>
        <c:crosses val="autoZero"/>
        <c:auto val="1"/>
        <c:lblAlgn val="ctr"/>
        <c:lblOffset val="100"/>
        <c:noMultiLvlLbl val="0"/>
      </c:catAx>
      <c:valAx>
        <c:axId val="267006336"/>
        <c:scaling>
          <c:orientation val="minMax"/>
          <c:min val="0"/>
        </c:scaling>
        <c:delete val="0"/>
        <c:axPos val="l"/>
        <c:majorGridlines/>
        <c:title>
          <c:tx>
            <c:rich>
              <a:bodyPr rot="-5400000" vert="horz"/>
              <a:lstStyle/>
              <a:p>
                <a:pPr>
                  <a:defRPr/>
                </a:pPr>
                <a:r>
                  <a:rPr lang="en-US"/>
                  <a:t>Population</a:t>
                </a:r>
              </a:p>
            </c:rich>
          </c:tx>
          <c:layout/>
          <c:overlay val="0"/>
        </c:title>
        <c:numFmt formatCode="#,##0" sourceLinked="0"/>
        <c:majorTickMark val="out"/>
        <c:minorTickMark val="none"/>
        <c:tickLblPos val="nextTo"/>
        <c:crossAx val="238672512"/>
        <c:crosses val="autoZero"/>
        <c:crossBetween val="between"/>
      </c:valAx>
      <c:valAx>
        <c:axId val="267008256"/>
        <c:scaling>
          <c:orientation val="minMax"/>
          <c:max val="450000"/>
          <c:min val="405000"/>
        </c:scaling>
        <c:delete val="0"/>
        <c:axPos val="r"/>
        <c:title>
          <c:tx>
            <c:rich>
              <a:bodyPr rot="-5400000" vert="horz"/>
              <a:lstStyle/>
              <a:p>
                <a:pPr>
                  <a:defRPr/>
                </a:pPr>
                <a:r>
                  <a:rPr lang="en-US"/>
                  <a:t>Migrants</a:t>
                </a:r>
              </a:p>
            </c:rich>
          </c:tx>
          <c:layout/>
          <c:overlay val="0"/>
        </c:title>
        <c:numFmt formatCode="#,##0" sourceLinked="0"/>
        <c:majorTickMark val="out"/>
        <c:minorTickMark val="none"/>
        <c:tickLblPos val="nextTo"/>
        <c:crossAx val="267014528"/>
        <c:crosses val="max"/>
        <c:crossBetween val="between"/>
      </c:valAx>
      <c:catAx>
        <c:axId val="267014528"/>
        <c:scaling>
          <c:orientation val="minMax"/>
        </c:scaling>
        <c:delete val="1"/>
        <c:axPos val="b"/>
        <c:numFmt formatCode="General" sourceLinked="1"/>
        <c:majorTickMark val="out"/>
        <c:minorTickMark val="none"/>
        <c:tickLblPos val="nextTo"/>
        <c:crossAx val="267008256"/>
        <c:crosses val="autoZero"/>
        <c:auto val="1"/>
        <c:lblAlgn val="ctr"/>
        <c:lblOffset val="100"/>
        <c:noMultiLvlLbl val="0"/>
      </c:catAx>
    </c:plotArea>
    <c:legend>
      <c:legendPos val="r"/>
      <c:legendEntry>
        <c:idx val="2"/>
        <c:delete val="1"/>
      </c:legendEntry>
      <c:legendEntry>
        <c:idx val="3"/>
        <c:delete val="1"/>
      </c:legendEntry>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Net_by_year!$C$94</c:f>
              <c:strCache>
                <c:ptCount val="1"/>
                <c:pt idx="0">
                  <c:v>1999</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Net_by_year!$C$105:$C$112</c:f>
              <c:numCache>
                <c:formatCode>General</c:formatCode>
                <c:ptCount val="8"/>
                <c:pt idx="0">
                  <c:v>48915</c:v>
                </c:pt>
                <c:pt idx="1">
                  <c:v>6398</c:v>
                </c:pt>
                <c:pt idx="2">
                  <c:v>-36832</c:v>
                </c:pt>
                <c:pt idx="3">
                  <c:v>6399</c:v>
                </c:pt>
                <c:pt idx="4">
                  <c:v>-17918</c:v>
                </c:pt>
                <c:pt idx="5">
                  <c:v>3010</c:v>
                </c:pt>
                <c:pt idx="6">
                  <c:v>-52888</c:v>
                </c:pt>
                <c:pt idx="7">
                  <c:v>42916</c:v>
                </c:pt>
              </c:numCache>
            </c:numRef>
          </c:val>
        </c:ser>
        <c:ser>
          <c:idx val="1"/>
          <c:order val="1"/>
          <c:tx>
            <c:strRef>
              <c:f>Net_by_year!$D$94</c:f>
              <c:strCache>
                <c:ptCount val="1"/>
                <c:pt idx="0">
                  <c:v>2000</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Net_by_year!$D$105:$D$112</c:f>
              <c:numCache>
                <c:formatCode>General</c:formatCode>
                <c:ptCount val="8"/>
                <c:pt idx="0">
                  <c:v>65550</c:v>
                </c:pt>
                <c:pt idx="1">
                  <c:v>8053</c:v>
                </c:pt>
                <c:pt idx="2">
                  <c:v>-41875</c:v>
                </c:pt>
                <c:pt idx="3">
                  <c:v>5500</c:v>
                </c:pt>
                <c:pt idx="4">
                  <c:v>-17375</c:v>
                </c:pt>
                <c:pt idx="5">
                  <c:v>-2964</c:v>
                </c:pt>
                <c:pt idx="6">
                  <c:v>-67895</c:v>
                </c:pt>
                <c:pt idx="7">
                  <c:v>51006</c:v>
                </c:pt>
              </c:numCache>
            </c:numRef>
          </c:val>
        </c:ser>
        <c:ser>
          <c:idx val="2"/>
          <c:order val="2"/>
          <c:tx>
            <c:strRef>
              <c:f>Net_by_year!$E$94</c:f>
              <c:strCache>
                <c:ptCount val="1"/>
                <c:pt idx="0">
                  <c:v>2001</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Net_by_year!$E$105:$E$112</c:f>
              <c:numCache>
                <c:formatCode>General</c:formatCode>
                <c:ptCount val="8"/>
                <c:pt idx="0">
                  <c:v>66619</c:v>
                </c:pt>
                <c:pt idx="1">
                  <c:v>6288</c:v>
                </c:pt>
                <c:pt idx="2">
                  <c:v>-42575</c:v>
                </c:pt>
                <c:pt idx="3">
                  <c:v>2955</c:v>
                </c:pt>
                <c:pt idx="4">
                  <c:v>-6740</c:v>
                </c:pt>
                <c:pt idx="5">
                  <c:v>-2596</c:v>
                </c:pt>
                <c:pt idx="6">
                  <c:v>-67189</c:v>
                </c:pt>
                <c:pt idx="7">
                  <c:v>43238</c:v>
                </c:pt>
              </c:numCache>
            </c:numRef>
          </c:val>
        </c:ser>
        <c:ser>
          <c:idx val="3"/>
          <c:order val="3"/>
          <c:tx>
            <c:strRef>
              <c:f>Net_by_year!$F$94</c:f>
              <c:strCache>
                <c:ptCount val="1"/>
                <c:pt idx="0">
                  <c:v>2002</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Net_by_year!$F$105:$F$112</c:f>
              <c:numCache>
                <c:formatCode>General</c:formatCode>
                <c:ptCount val="8"/>
                <c:pt idx="0">
                  <c:v>77743</c:v>
                </c:pt>
                <c:pt idx="1">
                  <c:v>8399</c:v>
                </c:pt>
                <c:pt idx="2">
                  <c:v>-45029</c:v>
                </c:pt>
                <c:pt idx="3">
                  <c:v>-2596</c:v>
                </c:pt>
                <c:pt idx="4">
                  <c:v>1270</c:v>
                </c:pt>
                <c:pt idx="5">
                  <c:v>1418</c:v>
                </c:pt>
                <c:pt idx="6">
                  <c:v>-94654</c:v>
                </c:pt>
                <c:pt idx="7">
                  <c:v>53449</c:v>
                </c:pt>
              </c:numCache>
            </c:numRef>
          </c:val>
        </c:ser>
        <c:ser>
          <c:idx val="4"/>
          <c:order val="4"/>
          <c:tx>
            <c:strRef>
              <c:f>Net_by_year!$G$94</c:f>
              <c:strCache>
                <c:ptCount val="1"/>
                <c:pt idx="0">
                  <c:v>2003</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Net_by_year!$G$105:$G$112</c:f>
              <c:numCache>
                <c:formatCode>General</c:formatCode>
                <c:ptCount val="8"/>
                <c:pt idx="0">
                  <c:v>74457</c:v>
                </c:pt>
                <c:pt idx="1">
                  <c:v>9831</c:v>
                </c:pt>
                <c:pt idx="2">
                  <c:v>-43846</c:v>
                </c:pt>
                <c:pt idx="3">
                  <c:v>-4162</c:v>
                </c:pt>
                <c:pt idx="4">
                  <c:v>13675</c:v>
                </c:pt>
                <c:pt idx="5">
                  <c:v>6192</c:v>
                </c:pt>
                <c:pt idx="6">
                  <c:v>-108560</c:v>
                </c:pt>
                <c:pt idx="7">
                  <c:v>52413</c:v>
                </c:pt>
              </c:numCache>
            </c:numRef>
          </c:val>
        </c:ser>
        <c:ser>
          <c:idx val="5"/>
          <c:order val="5"/>
          <c:tx>
            <c:strRef>
              <c:f>Net_by_year!$H$94</c:f>
              <c:strCache>
                <c:ptCount val="1"/>
                <c:pt idx="0">
                  <c:v>2004</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Net_by_year!$H$105:$H$112</c:f>
              <c:numCache>
                <c:formatCode>General</c:formatCode>
                <c:ptCount val="8"/>
                <c:pt idx="0">
                  <c:v>75963</c:v>
                </c:pt>
                <c:pt idx="1">
                  <c:v>9367</c:v>
                </c:pt>
                <c:pt idx="2">
                  <c:v>-44402</c:v>
                </c:pt>
                <c:pt idx="3">
                  <c:v>-7191</c:v>
                </c:pt>
                <c:pt idx="4">
                  <c:v>14180</c:v>
                </c:pt>
                <c:pt idx="5">
                  <c:v>7114</c:v>
                </c:pt>
                <c:pt idx="6">
                  <c:v>-108576</c:v>
                </c:pt>
                <c:pt idx="7">
                  <c:v>53545</c:v>
                </c:pt>
              </c:numCache>
            </c:numRef>
          </c:val>
        </c:ser>
        <c:ser>
          <c:idx val="6"/>
          <c:order val="6"/>
          <c:tx>
            <c:strRef>
              <c:f>Net_by_year!$I$94</c:f>
              <c:strCache>
                <c:ptCount val="1"/>
                <c:pt idx="0">
                  <c:v>2005</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Net_by_year!$I$105:$I$112</c:f>
              <c:numCache>
                <c:formatCode>General</c:formatCode>
                <c:ptCount val="8"/>
                <c:pt idx="0">
                  <c:v>52344</c:v>
                </c:pt>
                <c:pt idx="1">
                  <c:v>8644</c:v>
                </c:pt>
                <c:pt idx="2">
                  <c:v>-24617</c:v>
                </c:pt>
                <c:pt idx="3">
                  <c:v>-2632</c:v>
                </c:pt>
                <c:pt idx="4">
                  <c:v>4673</c:v>
                </c:pt>
                <c:pt idx="5">
                  <c:v>9019</c:v>
                </c:pt>
                <c:pt idx="6">
                  <c:v>-86461</c:v>
                </c:pt>
                <c:pt idx="7">
                  <c:v>39030</c:v>
                </c:pt>
              </c:numCache>
            </c:numRef>
          </c:val>
        </c:ser>
        <c:ser>
          <c:idx val="7"/>
          <c:order val="7"/>
          <c:tx>
            <c:strRef>
              <c:f>Net_by_year!$J$94</c:f>
              <c:strCache>
                <c:ptCount val="1"/>
                <c:pt idx="0">
                  <c:v>2006</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Net_by_year!$J$105:$J$112</c:f>
              <c:numCache>
                <c:formatCode>General</c:formatCode>
                <c:ptCount val="8"/>
                <c:pt idx="0">
                  <c:v>45440</c:v>
                </c:pt>
                <c:pt idx="1">
                  <c:v>8011</c:v>
                </c:pt>
                <c:pt idx="2">
                  <c:v>-28142</c:v>
                </c:pt>
                <c:pt idx="3">
                  <c:v>-3503</c:v>
                </c:pt>
                <c:pt idx="4">
                  <c:v>-785</c:v>
                </c:pt>
                <c:pt idx="5">
                  <c:v>16695</c:v>
                </c:pt>
                <c:pt idx="6">
                  <c:v>-78031</c:v>
                </c:pt>
                <c:pt idx="7">
                  <c:v>40315</c:v>
                </c:pt>
              </c:numCache>
            </c:numRef>
          </c:val>
        </c:ser>
        <c:ser>
          <c:idx val="8"/>
          <c:order val="8"/>
          <c:tx>
            <c:strRef>
              <c:f>Net_by_year!$K$94</c:f>
              <c:strCache>
                <c:ptCount val="1"/>
                <c:pt idx="0">
                  <c:v>2007</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Net_by_year!$K$105:$K$112</c:f>
              <c:numCache>
                <c:formatCode>General</c:formatCode>
                <c:ptCount val="8"/>
                <c:pt idx="0">
                  <c:v>53613</c:v>
                </c:pt>
                <c:pt idx="1">
                  <c:v>10996</c:v>
                </c:pt>
                <c:pt idx="2">
                  <c:v>-45157</c:v>
                </c:pt>
                <c:pt idx="3">
                  <c:v>-1803</c:v>
                </c:pt>
                <c:pt idx="4">
                  <c:v>-2781</c:v>
                </c:pt>
                <c:pt idx="5">
                  <c:v>21489</c:v>
                </c:pt>
                <c:pt idx="6">
                  <c:v>-80587</c:v>
                </c:pt>
                <c:pt idx="7">
                  <c:v>44230</c:v>
                </c:pt>
              </c:numCache>
            </c:numRef>
          </c:val>
        </c:ser>
        <c:ser>
          <c:idx val="9"/>
          <c:order val="9"/>
          <c:tx>
            <c:strRef>
              <c:f>Net_by_year!$L$94</c:f>
              <c:strCache>
                <c:ptCount val="1"/>
                <c:pt idx="0">
                  <c:v>2008</c:v>
                </c:pt>
              </c:strCache>
            </c:strRef>
          </c:tx>
          <c:invertIfNegative val="0"/>
          <c:cat>
            <c:strRef>
              <c:f>Net_by_year!$B$105:$B$112</c:f>
              <c:strCache>
                <c:ptCount val="8"/>
                <c:pt idx="0">
                  <c:v>Coastal and Rural Retirement Migrants</c:v>
                </c:pt>
                <c:pt idx="1">
                  <c:v>Low Mobility Britain</c:v>
                </c:pt>
                <c:pt idx="2">
                  <c:v>Student Towns and Cities</c:v>
                </c:pt>
                <c:pt idx="3">
                  <c:v>Moderate Mobility, Non-Household, Mixed Occupations</c:v>
                </c:pt>
                <c:pt idx="4">
                  <c:v>Declining Industrial, Working-Class, Local Britain</c:v>
                </c:pt>
                <c:pt idx="5">
                  <c:v>Footloose, Middle-Class, Commuter Britain</c:v>
                </c:pt>
                <c:pt idx="6">
                  <c:v>Dynamic London</c:v>
                </c:pt>
                <c:pt idx="7">
                  <c:v>Successful Family In-migrants</c:v>
                </c:pt>
              </c:strCache>
            </c:strRef>
          </c:cat>
          <c:val>
            <c:numRef>
              <c:f>Net_by_year!$L$105:$L$112</c:f>
              <c:numCache>
                <c:formatCode>General</c:formatCode>
                <c:ptCount val="8"/>
                <c:pt idx="0">
                  <c:v>41038</c:v>
                </c:pt>
                <c:pt idx="1">
                  <c:v>9608</c:v>
                </c:pt>
                <c:pt idx="2">
                  <c:v>-36952</c:v>
                </c:pt>
                <c:pt idx="3">
                  <c:v>5814</c:v>
                </c:pt>
                <c:pt idx="4">
                  <c:v>-4759</c:v>
                </c:pt>
                <c:pt idx="5">
                  <c:v>20092</c:v>
                </c:pt>
                <c:pt idx="6">
                  <c:v>-70197</c:v>
                </c:pt>
                <c:pt idx="7">
                  <c:v>35356</c:v>
                </c:pt>
              </c:numCache>
            </c:numRef>
          </c:val>
        </c:ser>
        <c:dLbls>
          <c:showLegendKey val="0"/>
          <c:showVal val="0"/>
          <c:showCatName val="0"/>
          <c:showSerName val="0"/>
          <c:showPercent val="0"/>
          <c:showBubbleSize val="0"/>
        </c:dLbls>
        <c:gapWidth val="150"/>
        <c:axId val="286211072"/>
        <c:axId val="286216960"/>
      </c:barChart>
      <c:catAx>
        <c:axId val="286211072"/>
        <c:scaling>
          <c:orientation val="minMax"/>
        </c:scaling>
        <c:delete val="0"/>
        <c:axPos val="b"/>
        <c:numFmt formatCode="General" sourceLinked="1"/>
        <c:majorTickMark val="none"/>
        <c:minorTickMark val="none"/>
        <c:tickLblPos val="low"/>
        <c:txPr>
          <a:bodyPr rot="0"/>
          <a:lstStyle/>
          <a:p>
            <a:pPr>
              <a:defRPr sz="900"/>
            </a:pPr>
            <a:endParaRPr lang="en-US"/>
          </a:p>
        </c:txPr>
        <c:crossAx val="286216960"/>
        <c:crosses val="autoZero"/>
        <c:auto val="1"/>
        <c:lblAlgn val="ctr"/>
        <c:lblOffset val="100"/>
        <c:noMultiLvlLbl val="0"/>
      </c:catAx>
      <c:valAx>
        <c:axId val="286216960"/>
        <c:scaling>
          <c:orientation val="minMax"/>
        </c:scaling>
        <c:delete val="0"/>
        <c:axPos val="l"/>
        <c:majorGridlines/>
        <c:title>
          <c:tx>
            <c:rich>
              <a:bodyPr/>
              <a:lstStyle/>
              <a:p>
                <a:pPr>
                  <a:defRPr/>
                </a:pPr>
                <a:r>
                  <a:rPr lang="en-GB"/>
                  <a:t>Net</a:t>
                </a:r>
                <a:r>
                  <a:rPr lang="en-GB" baseline="0"/>
                  <a:t> Migrants</a:t>
                </a:r>
                <a:endParaRPr lang="en-GB"/>
              </a:p>
            </c:rich>
          </c:tx>
          <c:layout/>
          <c:overlay val="0"/>
        </c:title>
        <c:numFmt formatCode="General" sourceLinked="1"/>
        <c:majorTickMark val="out"/>
        <c:minorTickMark val="none"/>
        <c:tickLblPos val="nextTo"/>
        <c:crossAx val="286211072"/>
        <c:crosses val="autoZero"/>
        <c:crossBetween val="between"/>
      </c:valAx>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8653B-35F7-4B78-9F94-95250396A4E2}" type="datetimeFigureOut">
              <a:rPr lang="en-GB" smtClean="0"/>
              <a:t>07/06/2011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3CA3C-10D3-4EB5-B64E-DDD86E51446A}" type="slidenum">
              <a:rPr lang="en-GB" smtClean="0"/>
              <a:t>‹#›</a:t>
            </a:fld>
            <a:endParaRPr lang="en-GB"/>
          </a:p>
        </p:txBody>
      </p:sp>
    </p:spTree>
    <p:extLst>
      <p:ext uri="{BB962C8B-B14F-4D97-AF65-F5344CB8AC3E}">
        <p14:creationId xmlns:p14="http://schemas.microsoft.com/office/powerpoint/2010/main" val="357783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2001 comparable to census data – total inter-district</a:t>
            </a:r>
            <a:r>
              <a:rPr lang="en-GB" baseline="0" dirty="0" smtClean="0"/>
              <a:t> migrants </a:t>
            </a:r>
            <a:r>
              <a:rPr kumimoji="0" lang="en-GB" sz="1200" b="1" i="0" u="none" strike="noStrike" cap="none" normalizeH="0" baseline="0" dirty="0" smtClean="0">
                <a:ln>
                  <a:noFill/>
                </a:ln>
                <a:solidFill>
                  <a:schemeClr val="tx1"/>
                </a:solidFill>
                <a:effectLst/>
                <a:latin typeface="Times New Roman" pitchFamily="18" charset="0"/>
                <a:cs typeface="Times New Roman" pitchFamily="18" charset="0"/>
              </a:rPr>
              <a:t>2,450,226</a:t>
            </a:r>
            <a:endParaRPr kumimoji="0" lang="en-GB" sz="1200" b="1" i="0" u="none" strike="noStrike" cap="none" normalizeH="0" baseline="0" dirty="0" smtClean="0">
              <a:ln>
                <a:noFill/>
              </a:ln>
              <a:solidFill>
                <a:schemeClr val="tx1"/>
              </a:solidFill>
              <a:effectLst/>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6</a:t>
            </a:fld>
            <a:endParaRPr lang="en-GB"/>
          </a:p>
        </p:txBody>
      </p:sp>
    </p:spTree>
    <p:extLst>
      <p:ext uri="{BB962C8B-B14F-4D97-AF65-F5344CB8AC3E}">
        <p14:creationId xmlns:p14="http://schemas.microsoft.com/office/powerpoint/2010/main" val="11223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London</a:t>
            </a:r>
            <a:r>
              <a:rPr lang="en-GB" baseline="0" dirty="0" smtClean="0"/>
              <a:t>: very much defined by short out-migration distances – in-migration </a:t>
            </a:r>
          </a:p>
          <a:p>
            <a:r>
              <a:rPr lang="en-GB" baseline="0" dirty="0" smtClean="0"/>
              <a:t>Student towns and cities – short in-migration moves at older ages, although lengthened at age when students attend university</a:t>
            </a:r>
            <a:endParaRPr lang="en-GB" dirty="0"/>
          </a:p>
        </p:txBody>
      </p:sp>
      <p:sp>
        <p:nvSpPr>
          <p:cNvPr id="4" name="Slide Number Placeholder 3"/>
          <p:cNvSpPr>
            <a:spLocks noGrp="1"/>
          </p:cNvSpPr>
          <p:nvPr>
            <p:ph type="sldNum" sz="quarter" idx="10"/>
          </p:nvPr>
        </p:nvSpPr>
        <p:spPr/>
        <p:txBody>
          <a:bodyPr/>
          <a:lstStyle/>
          <a:p>
            <a:fld id="{40972D7F-82FF-44D4-9DEA-28C5B02C6FBF}" type="slidenum">
              <a:rPr lang="en-GB" smtClean="0"/>
              <a:t>19</a:t>
            </a:fld>
            <a:endParaRPr lang="en-GB"/>
          </a:p>
        </p:txBody>
      </p:sp>
    </p:spTree>
    <p:extLst>
      <p:ext uri="{BB962C8B-B14F-4D97-AF65-F5344CB8AC3E}">
        <p14:creationId xmlns:p14="http://schemas.microsoft.com/office/powerpoint/2010/main" val="29337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20</a:t>
            </a:fld>
            <a:endParaRPr lang="en-GB"/>
          </a:p>
        </p:txBody>
      </p:sp>
    </p:spTree>
    <p:extLst>
      <p:ext uri="{BB962C8B-B14F-4D97-AF65-F5344CB8AC3E}">
        <p14:creationId xmlns:p14="http://schemas.microsoft.com/office/powerpoint/2010/main" val="205058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Footloose cluster characterised by in-migration of migrants from London in mid to late 20s in higher socio-economic groups, but model </a:t>
            </a:r>
            <a:r>
              <a:rPr lang="en-GB" sz="1200" i="1" dirty="0" smtClean="0"/>
              <a:t>still</a:t>
            </a:r>
            <a:r>
              <a:rPr lang="en-GB" sz="1200" dirty="0" smtClean="0"/>
              <a:t> over predicts…</a:t>
            </a:r>
          </a:p>
          <a:p>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22</a:t>
            </a:fld>
            <a:endParaRPr lang="en-GB"/>
          </a:p>
        </p:txBody>
      </p:sp>
    </p:spTree>
    <p:extLst>
      <p:ext uri="{BB962C8B-B14F-4D97-AF65-F5344CB8AC3E}">
        <p14:creationId xmlns:p14="http://schemas.microsoft.com/office/powerpoint/2010/main" val="404755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Perception better schools,</a:t>
            </a:r>
            <a:r>
              <a:rPr lang="en-GB" baseline="0" dirty="0" smtClean="0"/>
              <a:t> safer… etc.</a:t>
            </a:r>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23</a:t>
            </a:fld>
            <a:endParaRPr lang="en-GB"/>
          </a:p>
        </p:txBody>
      </p:sp>
    </p:spTree>
    <p:extLst>
      <p:ext uri="{BB962C8B-B14F-4D97-AF65-F5344CB8AC3E}">
        <p14:creationId xmlns:p14="http://schemas.microsoft.com/office/powerpoint/2010/main" val="354684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0972D7F-82FF-44D4-9DEA-28C5B02C6FBF}" type="slidenum">
              <a:rPr lang="en-GB" smtClean="0"/>
              <a:t>28</a:t>
            </a:fld>
            <a:endParaRPr lang="en-GB"/>
          </a:p>
        </p:txBody>
      </p:sp>
    </p:spTree>
    <p:extLst>
      <p:ext uri="{BB962C8B-B14F-4D97-AF65-F5344CB8AC3E}">
        <p14:creationId xmlns:p14="http://schemas.microsoft.com/office/powerpoint/2010/main" val="189392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8</a:t>
            </a:fld>
            <a:endParaRPr lang="en-GB"/>
          </a:p>
        </p:txBody>
      </p:sp>
    </p:spTree>
    <p:extLst>
      <p:ext uri="{BB962C8B-B14F-4D97-AF65-F5344CB8AC3E}">
        <p14:creationId xmlns:p14="http://schemas.microsoft.com/office/powerpoint/2010/main" val="282360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Cluster names indicative of types of migrant</a:t>
            </a:r>
          </a:p>
          <a:p>
            <a:r>
              <a:rPr lang="en-GB" dirty="0" smtClean="0"/>
              <a:t>Benefit</a:t>
            </a:r>
            <a:r>
              <a:rPr lang="en-GB" baseline="0" dirty="0" smtClean="0"/>
              <a:t> of clusters not confounding migration patterns</a:t>
            </a:r>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10</a:t>
            </a:fld>
            <a:endParaRPr lang="en-GB"/>
          </a:p>
        </p:txBody>
      </p:sp>
    </p:spTree>
    <p:extLst>
      <p:ext uri="{BB962C8B-B14F-4D97-AF65-F5344CB8AC3E}">
        <p14:creationId xmlns:p14="http://schemas.microsoft.com/office/powerpoint/2010/main" val="353510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Size circle proportional</a:t>
            </a:r>
            <a:r>
              <a:rPr lang="en-GB" baseline="0" dirty="0" smtClean="0"/>
              <a:t> to total population/migrants at each age group in each cluster, arrows proportional to size of flow</a:t>
            </a:r>
          </a:p>
          <a:p>
            <a:endParaRPr lang="en-GB" baseline="0" dirty="0" smtClean="0"/>
          </a:p>
          <a:p>
            <a:r>
              <a:rPr lang="en-GB" baseline="0" dirty="0" smtClean="0"/>
              <a:t>Key point – dominance of London and footloose clusters – student towns at 16-19</a:t>
            </a:r>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12</a:t>
            </a:fld>
            <a:endParaRPr lang="en-GB"/>
          </a:p>
        </p:txBody>
      </p:sp>
    </p:spTree>
    <p:extLst>
      <p:ext uri="{BB962C8B-B14F-4D97-AF65-F5344CB8AC3E}">
        <p14:creationId xmlns:p14="http://schemas.microsoft.com/office/powerpoint/2010/main" val="49612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Low mobility Britain classified as low mobility due to age structure of migrants (few young in and outs) and preponderance of moves within clusters</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C29C2A-E9E0-43BC-8724-61CC114B4AE1}" type="slidenum">
              <a:rPr lang="en-GB" smtClean="0"/>
              <a:pPr eaLnBrk="1" hangingPunct="1"/>
              <a:t>14</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Most variation in in-migration ratio – where above average, moving towards national average as head towards 2008</a:t>
            </a:r>
          </a:p>
          <a:p>
            <a:pPr eaLnBrk="1" hangingPunct="1">
              <a:spcBef>
                <a:spcPct val="0"/>
              </a:spcBef>
            </a:pPr>
            <a:endParaRPr lang="en-GB" dirty="0" smtClean="0"/>
          </a:p>
          <a:p>
            <a:pPr eaLnBrk="1" hangingPunct="1">
              <a:spcBef>
                <a:spcPct val="0"/>
              </a:spcBef>
            </a:pPr>
            <a:r>
              <a:rPr lang="en-GB" dirty="0" smtClean="0"/>
              <a:t>Make the point that declining industrial</a:t>
            </a:r>
            <a:r>
              <a:rPr lang="en-GB" baseline="0" dirty="0" smtClean="0"/>
              <a:t> cluster features very little in internal migration story of UK</a:t>
            </a:r>
            <a:endParaRPr lang="en-GB"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7F2D05-7701-4A4B-9DC2-6279DB26906C}" type="slidenum">
              <a:rPr lang="en-GB" smtClean="0"/>
              <a:pPr eaLnBrk="1" hangingPunct="1"/>
              <a:t>15</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0972D7F-82FF-44D4-9DEA-28C5B02C6FBF}" type="slidenum">
              <a:rPr lang="en-GB" smtClean="0"/>
              <a:t>16</a:t>
            </a:fld>
            <a:endParaRPr lang="en-GB"/>
          </a:p>
        </p:txBody>
      </p:sp>
    </p:spTree>
    <p:extLst>
      <p:ext uri="{BB962C8B-B14F-4D97-AF65-F5344CB8AC3E}">
        <p14:creationId xmlns:p14="http://schemas.microsoft.com/office/powerpoint/2010/main" val="320354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83CA3C-10D3-4EB5-B64E-DDD86E51446A}" type="slidenum">
              <a:rPr lang="en-GB" smtClean="0"/>
              <a:t>17</a:t>
            </a:fld>
            <a:endParaRPr lang="en-GB"/>
          </a:p>
        </p:txBody>
      </p:sp>
    </p:spTree>
    <p:extLst>
      <p:ext uri="{BB962C8B-B14F-4D97-AF65-F5344CB8AC3E}">
        <p14:creationId xmlns:p14="http://schemas.microsoft.com/office/powerpoint/2010/main" val="192536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for 1998/99</a:t>
            </a:r>
            <a:r>
              <a:rPr lang="en-GB" baseline="0" dirty="0" smtClean="0"/>
              <a:t> – very little difference in patterns in other years</a:t>
            </a:r>
            <a:endParaRPr lang="en-GB" dirty="0" smtClean="0"/>
          </a:p>
          <a:p>
            <a:r>
              <a:rPr lang="en-GB" dirty="0" smtClean="0"/>
              <a:t>Distance has lowest frictional</a:t>
            </a:r>
            <a:r>
              <a:rPr lang="en-GB" baseline="0" dirty="0" smtClean="0"/>
              <a:t> effect for those in 16-19, 20-24 age groups</a:t>
            </a:r>
            <a:endParaRPr lang="en-GB" dirty="0" smtClean="0"/>
          </a:p>
          <a:p>
            <a:r>
              <a:rPr lang="en-GB" dirty="0" smtClean="0"/>
              <a:t>Frictional effect distance least for coastal</a:t>
            </a:r>
            <a:r>
              <a:rPr lang="en-GB" baseline="0" dirty="0" smtClean="0"/>
              <a:t> and rural – positive for 20-24 out-migration (further away the better!)</a:t>
            </a:r>
          </a:p>
          <a:p>
            <a:r>
              <a:rPr lang="en-GB" baseline="0" dirty="0" smtClean="0"/>
              <a:t>Frictional effect highest for districts in ‘low mobility </a:t>
            </a:r>
            <a:r>
              <a:rPr lang="en-GB" baseline="0" dirty="0" err="1" smtClean="0"/>
              <a:t>britain</a:t>
            </a:r>
            <a:r>
              <a:rPr lang="en-GB" baseline="0" dirty="0" smtClean="0"/>
              <a:t>’ – even higher for in-migration to </a:t>
            </a:r>
            <a:r>
              <a:rPr lang="en-GB" baseline="0" dirty="0" err="1" smtClean="0"/>
              <a:t>Djs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40972D7F-82FF-44D4-9DEA-28C5B02C6FBF}" type="slidenum">
              <a:rPr lang="en-GB" smtClean="0"/>
              <a:t>18</a:t>
            </a:fld>
            <a:endParaRPr lang="en-GB"/>
          </a:p>
        </p:txBody>
      </p:sp>
    </p:spTree>
    <p:extLst>
      <p:ext uri="{BB962C8B-B14F-4D97-AF65-F5344CB8AC3E}">
        <p14:creationId xmlns:p14="http://schemas.microsoft.com/office/powerpoint/2010/main" val="4090448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arkPurple1024"/>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ASA_logo__whiteRGB.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798513"/>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custDataLst>
              <p:tags r:id="rId3"/>
            </p:custDataLst>
          </p:nvPr>
        </p:nvSpPr>
        <p:spPr>
          <a:xfrm>
            <a:off x="323850" y="1484313"/>
            <a:ext cx="8496300" cy="1368425"/>
          </a:xfrm>
        </p:spPr>
        <p:txBody>
          <a:bodyPr/>
          <a:lstStyle>
            <a:lvl1pPr>
              <a:defRPr/>
            </a:lvl1pPr>
          </a:lstStyle>
          <a:p>
            <a:r>
              <a:rPr lang="en-GB" smtClean="0"/>
              <a:t>Click to edit Master title style</a:t>
            </a:r>
            <a:endParaRPr lang="en-US"/>
          </a:p>
        </p:txBody>
      </p:sp>
      <p:sp>
        <p:nvSpPr>
          <p:cNvPr id="4099" name="Rectangle 3"/>
          <p:cNvSpPr>
            <a:spLocks noGrp="1" noChangeArrowheads="1"/>
          </p:cNvSpPr>
          <p:nvPr>
            <p:ph type="subTitle" idx="1"/>
            <p:custDataLst>
              <p:tags r:id="rId4"/>
            </p:custDataLst>
          </p:nvPr>
        </p:nvSpPr>
        <p:spPr>
          <a:xfrm>
            <a:off x="323850" y="3068638"/>
            <a:ext cx="8496300" cy="3636962"/>
          </a:xfrm>
        </p:spPr>
        <p:txBody>
          <a:bodyPr/>
          <a:lstStyle>
            <a:lvl1pPr marL="0" indent="0">
              <a:buFontTx/>
              <a:buNone/>
              <a:defRPr/>
            </a:lvl1pPr>
          </a:lstStyle>
          <a:p>
            <a:r>
              <a:rPr lang="en-GB" smtClean="0"/>
              <a:t>Click to edit Master subtitle style</a:t>
            </a:r>
            <a:endParaRPr lang="en-US"/>
          </a:p>
        </p:txBody>
      </p:sp>
    </p:spTree>
    <p:extLst>
      <p:ext uri="{BB962C8B-B14F-4D97-AF65-F5344CB8AC3E}">
        <p14:creationId xmlns:p14="http://schemas.microsoft.com/office/powerpoint/2010/main" val="25467939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smtClean="0"/>
              <a:t>Click to edit Master title style</a:t>
            </a:r>
            <a:endParaRPr lang="en-US"/>
          </a:p>
        </p:txBody>
      </p:sp>
      <p:sp>
        <p:nvSpPr>
          <p:cNvPr id="3" name="Content Placeholder 2"/>
          <p:cNvSpPr>
            <a:spLocks noGrp="1"/>
          </p:cNvSpPr>
          <p:nvPr>
            <p:ph idx="1"/>
            <p:custDataLst>
              <p:tags r:id="rId2"/>
            </p:custDataLst>
          </p:nvPr>
        </p:nvSpPr>
        <p:spPr/>
        <p:txBody>
          <a:bodyPr>
            <a:normAutofit/>
          </a:bodyPr>
          <a:lstStyle>
            <a:lvl1pPr>
              <a:buFont typeface="Arial"/>
              <a:buChar char="•"/>
              <a:defRPr>
                <a:latin typeface="Cambria"/>
                <a:cs typeface="Cambria"/>
              </a:defRPr>
            </a:lvl1pPr>
            <a:lvl2pPr marL="742950" indent="-285750">
              <a:buFont typeface="Cambria" pitchFamily="18" charset="0"/>
              <a:buChar char="‐"/>
              <a:defRPr>
                <a:latin typeface="Cambria"/>
                <a:cs typeface="Cambria"/>
              </a:defRPr>
            </a:lvl2pPr>
            <a:lvl3pPr marL="1143000" indent="-228600">
              <a:buFont typeface="Cambria" pitchFamily="18" charset="0"/>
              <a:buChar char="‐"/>
              <a:defRPr>
                <a:latin typeface="Cambria"/>
                <a:cs typeface="Cambria"/>
              </a:defRPr>
            </a:lvl3pPr>
            <a:lvl4pPr marL="1600200" indent="-228600">
              <a:buFont typeface="Cambria" pitchFamily="18" charset="0"/>
              <a:buChar char="‐"/>
              <a:defRPr>
                <a:latin typeface="Cambria"/>
                <a:cs typeface="Cambria"/>
              </a:defRPr>
            </a:lvl4pPr>
            <a:lvl5pPr marL="2057400" indent="-228600">
              <a:buFont typeface="Cambria" pitchFamily="18" charset="0"/>
              <a:buChar char="‐"/>
              <a:defRPr>
                <a:latin typeface="Cambria"/>
                <a:cs typeface="Cambria"/>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5670190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5435520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smtClean="0"/>
              <a:t>Click to edit Master title style</a:t>
            </a:r>
            <a:endParaRPr lang="en-US"/>
          </a:p>
        </p:txBody>
      </p:sp>
      <p:sp>
        <p:nvSpPr>
          <p:cNvPr id="3" name="Content Placeholder 2"/>
          <p:cNvSpPr>
            <a:spLocks noGrp="1"/>
          </p:cNvSpPr>
          <p:nvPr>
            <p:ph sz="half" idx="1"/>
            <p:custDataLst>
              <p:tags r:id="rId2"/>
            </p:custDataLst>
          </p:nvPr>
        </p:nvSpPr>
        <p:spPr>
          <a:xfrm>
            <a:off x="330200" y="1447800"/>
            <a:ext cx="4168775" cy="5257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custDataLst>
              <p:tags r:id="rId3"/>
            </p:custDataLst>
          </p:nvPr>
        </p:nvSpPr>
        <p:spPr>
          <a:xfrm>
            <a:off x="4651375" y="1447800"/>
            <a:ext cx="4168775" cy="5257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14836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609600"/>
            <a:ext cx="8229600" cy="808038"/>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custDataLst>
              <p:tags r:id="rId3"/>
            </p:custDataLst>
          </p:nvPr>
        </p:nvSpPr>
        <p:spPr>
          <a:xfrm>
            <a:off x="457200" y="2174874"/>
            <a:ext cx="4040188" cy="4454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custDataLst>
              <p:tags r:id="rId5"/>
            </p:custDataLst>
          </p:nvPr>
        </p:nvSpPr>
        <p:spPr>
          <a:xfrm>
            <a:off x="4645025" y="2174874"/>
            <a:ext cx="4041775" cy="4454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53554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144573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3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623887"/>
            <a:ext cx="3008313" cy="1162050"/>
          </a:xfrm>
        </p:spPr>
        <p:txBody>
          <a:bodyPr anchor="b"/>
          <a:lstStyle>
            <a:lvl1pPr algn="l">
              <a:defRPr sz="2000" b="1"/>
            </a:lvl1pPr>
          </a:lstStyle>
          <a:p>
            <a:r>
              <a:rPr lang="en-GB" smtClean="0"/>
              <a:t>Click to edit Master title style</a:t>
            </a:r>
            <a:endParaRPr lang="en-US" dirty="0"/>
          </a:p>
        </p:txBody>
      </p:sp>
      <p:sp>
        <p:nvSpPr>
          <p:cNvPr id="3" name="Content Placeholder 2"/>
          <p:cNvSpPr>
            <a:spLocks noGrp="1"/>
          </p:cNvSpPr>
          <p:nvPr>
            <p:ph idx="1"/>
            <p:custDataLst>
              <p:tags r:id="rId2"/>
            </p:custDataLst>
          </p:nvPr>
        </p:nvSpPr>
        <p:spPr>
          <a:xfrm>
            <a:off x="3575050" y="609600"/>
            <a:ext cx="5111750" cy="6096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custDataLst>
              <p:tags r:id="rId3"/>
            </p:custDataLst>
          </p:nvPr>
        </p:nvSpPr>
        <p:spPr>
          <a:xfrm>
            <a:off x="457200" y="17859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757804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6138862"/>
            <a:ext cx="8839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custDataLst>
              <p:tags r:id="rId2"/>
            </p:custDataLst>
          </p:nvPr>
        </p:nvSpPr>
        <p:spPr>
          <a:xfrm>
            <a:off x="152400" y="612774"/>
            <a:ext cx="8839200" cy="5407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a:p>
        </p:txBody>
      </p:sp>
    </p:spTree>
    <p:extLst>
      <p:ext uri="{BB962C8B-B14F-4D97-AF65-F5344CB8AC3E}">
        <p14:creationId xmlns:p14="http://schemas.microsoft.com/office/powerpoint/2010/main" val="187228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1"/>
            </p:custDataLst>
          </p:nvPr>
        </p:nvSpPr>
        <p:spPr bwMode="auto">
          <a:xfrm>
            <a:off x="330200" y="685800"/>
            <a:ext cx="84899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endParaRPr lang="en-US"/>
          </a:p>
        </p:txBody>
      </p:sp>
      <p:sp>
        <p:nvSpPr>
          <p:cNvPr id="1027" name="Rectangle 3"/>
          <p:cNvSpPr>
            <a:spLocks noGrp="1" noChangeArrowheads="1"/>
          </p:cNvSpPr>
          <p:nvPr>
            <p:ph type="body" idx="1"/>
            <p:custDataLst>
              <p:tags r:id="rId12"/>
            </p:custDataLst>
          </p:nvPr>
        </p:nvSpPr>
        <p:spPr bwMode="auto">
          <a:xfrm>
            <a:off x="330200" y="1447800"/>
            <a:ext cx="84899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1028" name="Picture 15" descr="DarkPurple90"/>
          <p:cNvPicPr>
            <a:picLocks noChangeAspect="1" noChangeArrowheads="1"/>
          </p:cNvPicPr>
          <p:nvPr>
            <p:custDataLst>
              <p:tags r:id="rId13"/>
            </p:custDataLst>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ASA_logo__whiteRGB.png"/>
          <p:cNvPicPr>
            <a:picLocks noChangeAspect="1"/>
          </p:cNvPicPr>
          <p:nvPr>
            <p:custDataLst>
              <p:tags r:id="rId1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239000" y="152400"/>
            <a:ext cx="266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877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l" rtl="0" eaLnBrk="1" fontAlgn="base" hangingPunct="1">
        <a:spcBef>
          <a:spcPct val="0"/>
        </a:spcBef>
        <a:spcAft>
          <a:spcPct val="0"/>
        </a:spcAft>
        <a:defRPr sz="3000" b="1">
          <a:solidFill>
            <a:schemeClr val="tx2"/>
          </a:solidFill>
          <a:latin typeface="Calibri"/>
          <a:ea typeface="ＭＳ Ｐゴシック" charset="0"/>
          <a:cs typeface="Calibri"/>
        </a:defRPr>
      </a:lvl1pPr>
      <a:lvl2pPr algn="l" rtl="0" eaLnBrk="1" fontAlgn="base" hangingPunct="1">
        <a:spcBef>
          <a:spcPct val="0"/>
        </a:spcBef>
        <a:spcAft>
          <a:spcPct val="0"/>
        </a:spcAft>
        <a:defRPr sz="3000" b="1">
          <a:solidFill>
            <a:schemeClr val="tx2"/>
          </a:solidFill>
          <a:latin typeface="Calibri" charset="0"/>
          <a:ea typeface="ＭＳ Ｐゴシック" charset="0"/>
        </a:defRPr>
      </a:lvl2pPr>
      <a:lvl3pPr algn="l" rtl="0" eaLnBrk="1" fontAlgn="base" hangingPunct="1">
        <a:spcBef>
          <a:spcPct val="0"/>
        </a:spcBef>
        <a:spcAft>
          <a:spcPct val="0"/>
        </a:spcAft>
        <a:defRPr sz="3000" b="1">
          <a:solidFill>
            <a:schemeClr val="tx2"/>
          </a:solidFill>
          <a:latin typeface="Calibri" charset="0"/>
          <a:ea typeface="ＭＳ Ｐゴシック" charset="0"/>
        </a:defRPr>
      </a:lvl3pPr>
      <a:lvl4pPr algn="l" rtl="0" eaLnBrk="1" fontAlgn="base" hangingPunct="1">
        <a:spcBef>
          <a:spcPct val="0"/>
        </a:spcBef>
        <a:spcAft>
          <a:spcPct val="0"/>
        </a:spcAft>
        <a:defRPr sz="3000" b="1">
          <a:solidFill>
            <a:schemeClr val="tx2"/>
          </a:solidFill>
          <a:latin typeface="Calibri" charset="0"/>
          <a:ea typeface="ＭＳ Ｐゴシック" charset="0"/>
        </a:defRPr>
      </a:lvl4pPr>
      <a:lvl5pPr algn="l" rtl="0" eaLnBrk="1" fontAlgn="base" hangingPunct="1">
        <a:spcBef>
          <a:spcPct val="0"/>
        </a:spcBef>
        <a:spcAft>
          <a:spcPct val="0"/>
        </a:spcAft>
        <a:defRPr sz="3000" b="1">
          <a:solidFill>
            <a:schemeClr val="tx2"/>
          </a:solidFill>
          <a:latin typeface="Calibri" charset="0"/>
          <a:ea typeface="ＭＳ Ｐゴシック" charset="0"/>
        </a:defRPr>
      </a:lvl5pPr>
      <a:lvl6pPr marL="457200" algn="l" rtl="0" eaLnBrk="1" fontAlgn="base" hangingPunct="1">
        <a:spcBef>
          <a:spcPct val="0"/>
        </a:spcBef>
        <a:spcAft>
          <a:spcPct val="0"/>
        </a:spcAft>
        <a:defRPr sz="3000" b="1">
          <a:solidFill>
            <a:schemeClr val="tx2"/>
          </a:solidFill>
          <a:latin typeface="Arial" charset="0"/>
        </a:defRPr>
      </a:lvl6pPr>
      <a:lvl7pPr marL="914400" algn="l" rtl="0" eaLnBrk="1" fontAlgn="base" hangingPunct="1">
        <a:spcBef>
          <a:spcPct val="0"/>
        </a:spcBef>
        <a:spcAft>
          <a:spcPct val="0"/>
        </a:spcAft>
        <a:defRPr sz="3000" b="1">
          <a:solidFill>
            <a:schemeClr val="tx2"/>
          </a:solidFill>
          <a:latin typeface="Arial" charset="0"/>
        </a:defRPr>
      </a:lvl7pPr>
      <a:lvl8pPr marL="1371600" algn="l" rtl="0" eaLnBrk="1" fontAlgn="base" hangingPunct="1">
        <a:spcBef>
          <a:spcPct val="0"/>
        </a:spcBef>
        <a:spcAft>
          <a:spcPct val="0"/>
        </a:spcAft>
        <a:defRPr sz="3000" b="1">
          <a:solidFill>
            <a:schemeClr val="tx2"/>
          </a:solidFill>
          <a:latin typeface="Arial" charset="0"/>
        </a:defRPr>
      </a:lvl8pPr>
      <a:lvl9pPr marL="1828800" algn="l" rtl="0" eaLnBrk="1" fontAlgn="base" hangingPunct="1">
        <a:spcBef>
          <a:spcPct val="0"/>
        </a:spcBef>
        <a:spcAft>
          <a:spcPct val="0"/>
        </a:spcAft>
        <a:defRPr sz="3000" b="1">
          <a:solidFill>
            <a:schemeClr val="tx2"/>
          </a:solidFill>
          <a:latin typeface="Arial" charset="0"/>
        </a:defRPr>
      </a:lvl9pPr>
    </p:titleStyle>
    <p:bodyStyle>
      <a:lvl1pPr marL="342900" indent="-342900" algn="l" rtl="0" eaLnBrk="1" fontAlgn="base" hangingPunct="1">
        <a:spcBef>
          <a:spcPct val="20000"/>
        </a:spcBef>
        <a:spcAft>
          <a:spcPct val="0"/>
        </a:spcAft>
        <a:buFont typeface="Arial" charset="0"/>
        <a:buChar char="•"/>
        <a:defRPr sz="2400">
          <a:solidFill>
            <a:schemeClr val="tx1"/>
          </a:solidFill>
          <a:latin typeface="Cambria"/>
          <a:ea typeface="ＭＳ Ｐゴシック" charset="0"/>
          <a:cs typeface="Cambria"/>
        </a:defRPr>
      </a:lvl1pPr>
      <a:lvl2pPr marL="742950" indent="-285750" algn="l" rtl="0" eaLnBrk="1" fontAlgn="base" hangingPunct="1">
        <a:spcBef>
          <a:spcPct val="20000"/>
        </a:spcBef>
        <a:spcAft>
          <a:spcPct val="0"/>
        </a:spcAft>
        <a:buFont typeface="Arial" charset="0"/>
        <a:buChar char="•"/>
        <a:defRPr sz="2400">
          <a:solidFill>
            <a:schemeClr val="tx1"/>
          </a:solidFill>
          <a:latin typeface="Cambria"/>
          <a:ea typeface="ＭＳ Ｐゴシック" charset="-128"/>
          <a:cs typeface="Cambria"/>
        </a:defRPr>
      </a:lvl2pPr>
      <a:lvl3pPr marL="1143000" indent="-228600" algn="l" rtl="0" eaLnBrk="1" fontAlgn="base" hangingPunct="1">
        <a:spcBef>
          <a:spcPct val="20000"/>
        </a:spcBef>
        <a:spcAft>
          <a:spcPct val="0"/>
        </a:spcAft>
        <a:buFont typeface="Arial" charset="0"/>
        <a:buChar char="•"/>
        <a:defRPr sz="2400">
          <a:solidFill>
            <a:schemeClr val="tx1"/>
          </a:solidFill>
          <a:latin typeface="Cambria"/>
          <a:ea typeface="ＭＳ Ｐゴシック" charset="-128"/>
          <a:cs typeface="Cambria"/>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maptube.org/map.aspx?s=DHxUoRCUPLKgmDicmDwKXBwKdUwKB2" TargetMode="External"/><Relationship Id="rId3" Type="http://schemas.openxmlformats.org/officeDocument/2006/relationships/tags" Target="../tags/tag57.xml"/><Relationship Id="rId7" Type="http://schemas.openxmlformats.org/officeDocument/2006/relationships/notesSlide" Target="../notesSlides/notesSlide3.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4.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chart" Target="../charts/chart4.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2.xml"/><Relationship Id="rId4"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7.jpe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73.xml"/></Relationships>
</file>

<file path=ppt/slides/_rels/slide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8.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77.xml"/></Relationships>
</file>

<file path=ppt/slides/_rels/slide16.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image" Target="../media/image34.png"/><Relationship Id="rId3" Type="http://schemas.openxmlformats.org/officeDocument/2006/relationships/tags" Target="../tags/tag80.xml"/><Relationship Id="rId21" Type="http://schemas.openxmlformats.org/officeDocument/2006/relationships/tags" Target="../tags/tag98.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notesSlide" Target="../notesSlides/notesSlide7.xml"/><Relationship Id="rId2" Type="http://schemas.openxmlformats.org/officeDocument/2006/relationships/tags" Target="../tags/tag79.xml"/><Relationship Id="rId16" Type="http://schemas.openxmlformats.org/officeDocument/2006/relationships/tags" Target="../tags/tag93.xml"/><Relationship Id="rId20" Type="http://schemas.openxmlformats.org/officeDocument/2006/relationships/tags" Target="../tags/tag97.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slideLayout" Target="../slideLayouts/slideLayout2.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image" Target="../media/image36.png"/><Relationship Id="rId10" Type="http://schemas.openxmlformats.org/officeDocument/2006/relationships/tags" Target="../tags/tag87.xml"/><Relationship Id="rId19" Type="http://schemas.openxmlformats.org/officeDocument/2006/relationships/tags" Target="../tags/tag96.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tags" Target="../tags/tag104.xml"/></Relationships>
</file>

<file path=ppt/slides/_rels/slide18.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image" Target="../media/image9.jpeg"/><Relationship Id="rId5" Type="http://schemas.openxmlformats.org/officeDocument/2006/relationships/tags" Target="../tags/tag109.xml"/><Relationship Id="rId10" Type="http://schemas.openxmlformats.org/officeDocument/2006/relationships/notesSlide" Target="../notesSlides/notesSlide9.xml"/><Relationship Id="rId4" Type="http://schemas.openxmlformats.org/officeDocument/2006/relationships/tags" Target="../tags/tag108.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10.jpe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16.xml"/></Relationships>
</file>

<file path=ppt/slides/_rels/slide2.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18" Type="http://schemas.openxmlformats.org/officeDocument/2006/relationships/slideLayout" Target="../slideLayouts/slideLayout4.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tags" Target="../tags/tag128.xml"/><Relationship Id="rId17" Type="http://schemas.openxmlformats.org/officeDocument/2006/relationships/tags" Target="../tags/tag133.xml"/><Relationship Id="rId2" Type="http://schemas.openxmlformats.org/officeDocument/2006/relationships/tags" Target="../tags/tag118.xml"/><Relationship Id="rId16" Type="http://schemas.openxmlformats.org/officeDocument/2006/relationships/tags" Target="../tags/tag132.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5" Type="http://schemas.openxmlformats.org/officeDocument/2006/relationships/tags" Target="../tags/tag131.xml"/><Relationship Id="rId10" Type="http://schemas.openxmlformats.org/officeDocument/2006/relationships/tags" Target="../tags/tag126.xml"/><Relationship Id="rId19" Type="http://schemas.openxmlformats.org/officeDocument/2006/relationships/notesSlide" Target="../notesSlides/notesSlide11.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s>
</file>

<file path=ppt/slides/_rels/slide21.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11.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tags" Target="../tags/tag140.xml"/></Relationships>
</file>

<file path=ppt/slides/_rels/slide2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12.png"/><Relationship Id="rId5" Type="http://schemas.openxmlformats.org/officeDocument/2006/relationships/slideLayout" Target="../slideLayouts/slideLayout4.xml"/><Relationship Id="rId4" Type="http://schemas.openxmlformats.org/officeDocument/2006/relationships/tags" Target="../tags/tag153.xml"/></Relationships>
</file>

<file path=ppt/slides/_rels/slide27.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65.xml"/><Relationship Id="rId7" Type="http://schemas.openxmlformats.org/officeDocument/2006/relationships/hyperlink" Target="http://adamdennett.co.uk/" TargetMode="Externa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hyperlink" Target="mailto:a.dennett@ucl.ac.uk" TargetMode="External"/><Relationship Id="rId5" Type="http://schemas.openxmlformats.org/officeDocument/2006/relationships/slideLayout" Target="../slideLayouts/slideLayout1.xml"/><Relationship Id="rId4" Type="http://schemas.openxmlformats.org/officeDocument/2006/relationships/tags" Target="../tags/tag166.xml"/></Relationships>
</file>

<file path=ppt/slides/_rels/slide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Layout" Target="../slideLayouts/slideLayout4.xml"/><Relationship Id="rId4"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chart" Target="../charts/chart1.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chart" Target="../charts/chart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chart" Target="../charts/chart3.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r>
              <a:rPr lang="en-GB" dirty="0"/>
              <a:t>Understanding a decade of internal migration in Britain at the start of the 21</a:t>
            </a:r>
            <a:r>
              <a:rPr lang="en-GB" baseline="30000" dirty="0"/>
              <a:t>st</a:t>
            </a:r>
            <a:r>
              <a:rPr lang="en-GB" dirty="0"/>
              <a:t> century – from spatial interaction to life course explanations</a:t>
            </a:r>
            <a:br>
              <a:rPr lang="en-GB" dirty="0"/>
            </a:br>
            <a:endParaRPr lang="en-GB" dirty="0"/>
          </a:p>
        </p:txBody>
      </p:sp>
      <p:sp>
        <p:nvSpPr>
          <p:cNvPr id="3" name="Subtitle 2"/>
          <p:cNvSpPr>
            <a:spLocks noGrp="1"/>
          </p:cNvSpPr>
          <p:nvPr>
            <p:ph type="subTitle" idx="1"/>
            <p:custDataLst>
              <p:tags r:id="rId3"/>
            </p:custDataLst>
          </p:nvPr>
        </p:nvSpPr>
        <p:spPr/>
        <p:txBody>
          <a:bodyPr/>
          <a:lstStyle/>
          <a:p>
            <a:r>
              <a:rPr lang="en-GB" dirty="0" smtClean="0"/>
              <a:t>Adam Dennett</a:t>
            </a:r>
          </a:p>
          <a:p>
            <a:r>
              <a:rPr lang="en-GB" dirty="0" smtClean="0"/>
              <a:t>Centre for Advanced Spatial Analysis</a:t>
            </a:r>
          </a:p>
          <a:p>
            <a:r>
              <a:rPr lang="en-GB" dirty="0" smtClean="0"/>
              <a:t>University College London</a:t>
            </a:r>
            <a:endParaRPr lang="en-GB" dirty="0"/>
          </a:p>
        </p:txBody>
      </p:sp>
    </p:spTree>
    <p:custDataLst>
      <p:tags r:id="rId1"/>
    </p:custDataLst>
    <p:extLst>
      <p:ext uri="{BB962C8B-B14F-4D97-AF65-F5344CB8AC3E}">
        <p14:creationId xmlns:p14="http://schemas.microsoft.com/office/powerpoint/2010/main" val="3776296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8"/>
          </p:cNvPr>
          <p:cNvPicPr>
            <a:picLocks noChangeAspect="1" noChangeArrowheads="1"/>
          </p:cNvPicPr>
          <p:nvPr>
            <p:custDataLst>
              <p:tags r:id="rId2"/>
            </p:custDataLst>
          </p:nvPr>
        </p:nvPicPr>
        <p:blipFill rotWithShape="1">
          <a:blip r:embed="rId9">
            <a:extLst>
              <a:ext uri="{28A0092B-C50C-407E-A947-70E740481C1C}">
                <a14:useLocalDpi xmlns:a14="http://schemas.microsoft.com/office/drawing/2010/main" val="0"/>
              </a:ext>
            </a:extLst>
          </a:blip>
          <a:srcRect l="40160" t="16714" r="4973" b="16079"/>
          <a:stretch/>
        </p:blipFill>
        <p:spPr bwMode="auto">
          <a:xfrm>
            <a:off x="0" y="548680"/>
            <a:ext cx="9157492"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3"/>
            </p:custDataLst>
          </p:nvPr>
        </p:nvSpPr>
        <p:spPr/>
        <p:txBody>
          <a:bodyPr/>
          <a:lstStyle/>
          <a:p>
            <a:r>
              <a:rPr lang="en-GB" dirty="0" smtClean="0"/>
              <a:t>CIDER Migration Classification</a:t>
            </a:r>
            <a:endParaRPr lang="en-GB" dirty="0"/>
          </a:p>
        </p:txBody>
      </p:sp>
      <p:sp>
        <p:nvSpPr>
          <p:cNvPr id="6" name="Content Placeholder 5"/>
          <p:cNvSpPr>
            <a:spLocks noGrp="1"/>
          </p:cNvSpPr>
          <p:nvPr>
            <p:ph sz="half" idx="1"/>
            <p:custDataLst>
              <p:tags r:id="rId4"/>
            </p:custDataLst>
          </p:nvPr>
        </p:nvSpPr>
        <p:spPr>
          <a:xfrm>
            <a:off x="323528" y="1196752"/>
            <a:ext cx="4168775" cy="5257799"/>
          </a:xfrm>
        </p:spPr>
        <p:txBody>
          <a:bodyPr>
            <a:normAutofit fontScale="92500" lnSpcReduction="10000"/>
          </a:bodyPr>
          <a:lstStyle/>
          <a:p>
            <a:r>
              <a:rPr lang="en-GB" dirty="0" smtClean="0"/>
              <a:t>Classification of local authority districts based entirely on internal migration variables from 2001 Census</a:t>
            </a:r>
          </a:p>
          <a:p>
            <a:r>
              <a:rPr lang="en-GB" dirty="0" smtClean="0"/>
              <a:t>Areas classified by types of migrant (age, ethnicity, NS-SEC, family status, dwelling status) and their migration behaviour (in/out/with area)</a:t>
            </a:r>
          </a:p>
          <a:p>
            <a:r>
              <a:rPr lang="en-GB" dirty="0" smtClean="0"/>
              <a:t>Area profiles add richness to attribute poor patient register data</a:t>
            </a:r>
          </a:p>
        </p:txBody>
      </p:sp>
      <p:sp>
        <p:nvSpPr>
          <p:cNvPr id="8" name="TextBox 7"/>
          <p:cNvSpPr txBox="1"/>
          <p:nvPr>
            <p:custDataLst>
              <p:tags r:id="rId5"/>
            </p:custDataLst>
          </p:nvPr>
        </p:nvSpPr>
        <p:spPr>
          <a:xfrm>
            <a:off x="19946" y="6463111"/>
            <a:ext cx="3024336" cy="369332"/>
          </a:xfrm>
          <a:prstGeom prst="rect">
            <a:avLst/>
          </a:prstGeom>
          <a:noFill/>
        </p:spPr>
        <p:txBody>
          <a:bodyPr wrap="square" rtlCol="0">
            <a:spAutoFit/>
          </a:bodyPr>
          <a:lstStyle/>
          <a:p>
            <a:r>
              <a:rPr lang="en-GB" dirty="0" smtClean="0"/>
              <a:t>Dennett and Stillwell (2009)</a:t>
            </a:r>
          </a:p>
        </p:txBody>
      </p:sp>
    </p:spTree>
    <p:custDataLst>
      <p:tags r:id="rId1"/>
    </p:custDataLst>
    <p:extLst>
      <p:ext uri="{BB962C8B-B14F-4D97-AF65-F5344CB8AC3E}">
        <p14:creationId xmlns:p14="http://schemas.microsoft.com/office/powerpoint/2010/main" val="2872184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GB" dirty="0" smtClean="0"/>
              <a:t>Net migrants by cluster 1999-2008</a:t>
            </a:r>
            <a:endParaRPr lang="en-GB" dirty="0"/>
          </a:p>
        </p:txBody>
      </p:sp>
      <p:graphicFrame>
        <p:nvGraphicFramePr>
          <p:cNvPr id="6" name="Content Placeholder 5"/>
          <p:cNvGraphicFramePr>
            <a:graphicFrameLocks noGrp="1"/>
          </p:cNvGraphicFramePr>
          <p:nvPr>
            <p:ph idx="1"/>
            <p:custDataLst>
              <p:tags r:id="rId3"/>
            </p:custDataLst>
          </p:nvPr>
        </p:nvGraphicFramePr>
        <p:xfrm>
          <a:off x="330200" y="1447800"/>
          <a:ext cx="8489950" cy="52578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88279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Adam - Analysis and Other\PhD\LaTeX\Thesis\Chapter7\Figures\system_diagram_rates.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1115616" y="1340768"/>
            <a:ext cx="6845531" cy="5203767"/>
          </a:xfrm>
          <a:prstGeom prst="rect">
            <a:avLst/>
          </a:prstGeom>
          <a:noFill/>
        </p:spPr>
      </p:pic>
      <p:sp>
        <p:nvSpPr>
          <p:cNvPr id="6" name="Title 5"/>
          <p:cNvSpPr>
            <a:spLocks noGrp="1"/>
          </p:cNvSpPr>
          <p:nvPr>
            <p:ph type="title"/>
            <p:custDataLst>
              <p:tags r:id="rId3"/>
            </p:custDataLst>
          </p:nvPr>
        </p:nvSpPr>
        <p:spPr>
          <a:xfrm>
            <a:off x="293406" y="548680"/>
            <a:ext cx="8489950" cy="609600"/>
          </a:xfrm>
        </p:spPr>
        <p:txBody>
          <a:bodyPr/>
          <a:lstStyle/>
          <a:p>
            <a:r>
              <a:rPr lang="en-GB" dirty="0" smtClean="0"/>
              <a:t>Top 5 gross flow rates between clusters at each age (average 1999-2008)</a:t>
            </a:r>
            <a:endParaRPr lang="en-GB" dirty="0"/>
          </a:p>
        </p:txBody>
      </p:sp>
    </p:spTree>
    <p:custDataLst>
      <p:tags r:id="rId1"/>
    </p:custDataLst>
    <p:extLst>
      <p:ext uri="{BB962C8B-B14F-4D97-AF65-F5344CB8AC3E}">
        <p14:creationId xmlns:p14="http://schemas.microsoft.com/office/powerpoint/2010/main" val="478440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Net migration rates (per 1,000 people) between clusters – 1999-2008 average</a:t>
            </a:r>
            <a:endParaRPr lang="en-GB" dirty="0"/>
          </a:p>
        </p:txBody>
      </p:sp>
      <p:graphicFrame>
        <p:nvGraphicFramePr>
          <p:cNvPr id="6" name="Content Placeholder 5"/>
          <p:cNvGraphicFramePr>
            <a:graphicFrameLocks noGrp="1"/>
          </p:cNvGraphicFramePr>
          <p:nvPr>
            <p:ph idx="1"/>
            <p:custDataLst>
              <p:tags r:id="rId3"/>
            </p:custDataLst>
          </p:nvPr>
        </p:nvGraphicFramePr>
        <p:xfrm>
          <a:off x="330199" y="2184725"/>
          <a:ext cx="8489953" cy="3783949"/>
        </p:xfrm>
        <a:graphic>
          <a:graphicData uri="http://schemas.openxmlformats.org/drawingml/2006/table">
            <a:tbl>
              <a:tblPr/>
              <a:tblGrid>
                <a:gridCol w="2367014"/>
                <a:gridCol w="2367014"/>
                <a:gridCol w="417325"/>
                <a:gridCol w="417325"/>
                <a:gridCol w="417325"/>
                <a:gridCol w="417325"/>
                <a:gridCol w="417325"/>
                <a:gridCol w="417325"/>
                <a:gridCol w="417325"/>
                <a:gridCol w="417325"/>
                <a:gridCol w="417325"/>
              </a:tblGrid>
              <a:tr h="130481">
                <a:tc>
                  <a:txBody>
                    <a:bodyPr/>
                    <a:lstStyle/>
                    <a:p>
                      <a:pPr algn="l" fontAlgn="b"/>
                      <a:r>
                        <a:rPr lang="en-GB" sz="800" b="0" i="0" u="none" strike="noStrike">
                          <a:solidFill>
                            <a:srgbClr val="000000"/>
                          </a:solidFill>
                          <a:effectLst/>
                          <a:latin typeface="Calibri"/>
                        </a:rPr>
                        <a:t>Origin</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Destination</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total</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0-15</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16-19</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20-24</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25-29</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30-44</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45-59</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60-74</a:t>
                      </a:r>
                    </a:p>
                  </a:txBody>
                  <a:tcPr marL="6524" marR="6524" marT="6524" marB="0" anchor="b">
                    <a:lnL>
                      <a:noFill/>
                    </a:lnL>
                    <a:lnR>
                      <a:noFill/>
                    </a:lnR>
                    <a:lnT>
                      <a:noFill/>
                    </a:lnT>
                    <a:lnB>
                      <a:noFill/>
                    </a:lnB>
                    <a:solidFill>
                      <a:srgbClr val="DDD9C4"/>
                    </a:solidFill>
                  </a:tcPr>
                </a:tc>
                <a:tc>
                  <a:txBody>
                    <a:bodyPr/>
                    <a:lstStyle/>
                    <a:p>
                      <a:pPr algn="l" fontAlgn="b"/>
                      <a:r>
                        <a:rPr lang="en-GB" sz="800" b="0" i="0" u="none" strike="noStrike">
                          <a:solidFill>
                            <a:srgbClr val="000000"/>
                          </a:solidFill>
                          <a:effectLst/>
                          <a:latin typeface="Calibri"/>
                        </a:rPr>
                        <a:t>75+</a:t>
                      </a:r>
                    </a:p>
                  </a:txBody>
                  <a:tcPr marL="6524" marR="6524" marT="6524" marB="0" anchor="b">
                    <a:lnL>
                      <a:noFill/>
                    </a:lnL>
                    <a:lnR>
                      <a:noFill/>
                    </a:lnR>
                    <a:lnT>
                      <a:noFill/>
                    </a:lnT>
                    <a:lnB>
                      <a:noFill/>
                    </a:lnB>
                    <a:solidFill>
                      <a:srgbClr val="DDD9C4"/>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26.00</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46.36</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-33.98</a:t>
                      </a:r>
                    </a:p>
                  </a:txBody>
                  <a:tcPr marL="6524" marR="6524" marT="6524" marB="0" anchor="b">
                    <a:lnL>
                      <a:noFill/>
                    </a:lnL>
                    <a:lnR>
                      <a:noFill/>
                    </a:lnR>
                    <a:lnT>
                      <a:noFill/>
                    </a:lnT>
                    <a:lnB>
                      <a:noFill/>
                    </a:lnB>
                    <a:solidFill>
                      <a:srgbClr val="FDC77D"/>
                    </a:solidFill>
                  </a:tcPr>
                </a:tc>
                <a:tc>
                  <a:txBody>
                    <a:bodyPr/>
                    <a:lstStyle/>
                    <a:p>
                      <a:pPr algn="r" fontAlgn="b"/>
                      <a:r>
                        <a:rPr lang="en-GB" sz="800" b="0" i="0" u="none" strike="noStrike">
                          <a:solidFill>
                            <a:srgbClr val="000000"/>
                          </a:solidFill>
                          <a:effectLst/>
                          <a:latin typeface="Calibri"/>
                        </a:rPr>
                        <a:t>-17.10</a:t>
                      </a:r>
                    </a:p>
                  </a:txBody>
                  <a:tcPr marL="6524" marR="6524" marT="6524" marB="0" anchor="b">
                    <a:lnL>
                      <a:noFill/>
                    </a:lnL>
                    <a:lnR>
                      <a:noFill/>
                    </a:lnR>
                    <a:lnT>
                      <a:noFill/>
                    </a:lnT>
                    <a:lnB>
                      <a:noFill/>
                    </a:lnB>
                    <a:solidFill>
                      <a:srgbClr val="FDC77D"/>
                    </a:solidFill>
                  </a:tcPr>
                </a:tc>
                <a:tc>
                  <a:txBody>
                    <a:bodyPr/>
                    <a:lstStyle/>
                    <a:p>
                      <a:pPr algn="r" fontAlgn="b"/>
                      <a:r>
                        <a:rPr lang="en-GB" sz="800" b="0" i="0" u="none" strike="noStrike">
                          <a:solidFill>
                            <a:srgbClr val="000000"/>
                          </a:solidFill>
                          <a:effectLst/>
                          <a:latin typeface="Calibri"/>
                        </a:rPr>
                        <a:t>14.93</a:t>
                      </a:r>
                    </a:p>
                  </a:txBody>
                  <a:tcPr marL="6524" marR="6524" marT="6524" marB="0" anchor="b">
                    <a:lnL>
                      <a:noFill/>
                    </a:lnL>
                    <a:lnR>
                      <a:noFill/>
                    </a:lnR>
                    <a:lnT>
                      <a:noFill/>
                    </a:lnT>
                    <a:lnB>
                      <a:noFill/>
                    </a:lnB>
                    <a:solidFill>
                      <a:srgbClr val="BFD981"/>
                    </a:solidFill>
                  </a:tcPr>
                </a:tc>
                <a:tc>
                  <a:txBody>
                    <a:bodyPr/>
                    <a:lstStyle/>
                    <a:p>
                      <a:pPr algn="r" fontAlgn="b"/>
                      <a:r>
                        <a:rPr lang="en-GB" sz="800" b="0" i="0" u="none" strike="noStrike">
                          <a:solidFill>
                            <a:srgbClr val="000000"/>
                          </a:solidFill>
                          <a:effectLst/>
                          <a:latin typeface="Calibri"/>
                        </a:rPr>
                        <a:t>50.27</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16.81</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14.54</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17.79</a:t>
                      </a:r>
                    </a:p>
                  </a:txBody>
                  <a:tcPr marL="6524" marR="6524" marT="6524" marB="0" anchor="b">
                    <a:lnL>
                      <a:noFill/>
                    </a:lnL>
                    <a:lnR>
                      <a:noFill/>
                    </a:lnR>
                    <a:lnT>
                      <a:noFill/>
                    </a:lnT>
                    <a:lnB>
                      <a:noFill/>
                    </a:lnB>
                    <a:solidFill>
                      <a:srgbClr val="63BE7B"/>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22.39</a:t>
                      </a:r>
                    </a:p>
                  </a:txBody>
                  <a:tcPr marL="6524" marR="6524" marT="6524" marB="0" anchor="b">
                    <a:lnL>
                      <a:noFill/>
                    </a:lnL>
                    <a:lnR>
                      <a:noFill/>
                    </a:lnR>
                    <a:lnT>
                      <a:noFill/>
                    </a:lnT>
                    <a:lnB>
                      <a:noFill/>
                    </a:lnB>
                    <a:solidFill>
                      <a:srgbClr val="79C57D"/>
                    </a:solidFill>
                  </a:tcPr>
                </a:tc>
                <a:tc>
                  <a:txBody>
                    <a:bodyPr/>
                    <a:lstStyle/>
                    <a:p>
                      <a:pPr algn="r" fontAlgn="b"/>
                      <a:r>
                        <a:rPr lang="en-GB" sz="800" b="0" i="0" u="none" strike="noStrike">
                          <a:solidFill>
                            <a:srgbClr val="000000"/>
                          </a:solidFill>
                          <a:effectLst/>
                          <a:latin typeface="Calibri"/>
                        </a:rPr>
                        <a:t>33.24</a:t>
                      </a:r>
                    </a:p>
                  </a:txBody>
                  <a:tcPr marL="6524" marR="6524" marT="6524" marB="0" anchor="b">
                    <a:lnL>
                      <a:noFill/>
                    </a:lnL>
                    <a:lnR>
                      <a:noFill/>
                    </a:lnR>
                    <a:lnT>
                      <a:noFill/>
                    </a:lnT>
                    <a:lnB>
                      <a:noFill/>
                    </a:lnB>
                    <a:solidFill>
                      <a:srgbClr val="90CB7E"/>
                    </a:solidFill>
                  </a:tcPr>
                </a:tc>
                <a:tc>
                  <a:txBody>
                    <a:bodyPr/>
                    <a:lstStyle/>
                    <a:p>
                      <a:pPr algn="r" fontAlgn="b"/>
                      <a:r>
                        <a:rPr lang="en-GB" sz="800" b="0" i="0" u="none" strike="noStrike">
                          <a:solidFill>
                            <a:srgbClr val="000000"/>
                          </a:solidFill>
                          <a:effectLst/>
                          <a:latin typeface="Calibri"/>
                        </a:rPr>
                        <a:t>-12.87</a:t>
                      </a:r>
                    </a:p>
                  </a:txBody>
                  <a:tcPr marL="6524" marR="6524" marT="6524" marB="0" anchor="b">
                    <a:lnL>
                      <a:noFill/>
                    </a:lnL>
                    <a:lnR>
                      <a:noFill/>
                    </a:lnR>
                    <a:lnT>
                      <a:noFill/>
                    </a:lnT>
                    <a:lnB>
                      <a:noFill/>
                    </a:lnB>
                    <a:solidFill>
                      <a:srgbClr val="FEDD81"/>
                    </a:solidFill>
                  </a:tcPr>
                </a:tc>
                <a:tc>
                  <a:txBody>
                    <a:bodyPr/>
                    <a:lstStyle/>
                    <a:p>
                      <a:pPr algn="r" fontAlgn="b"/>
                      <a:r>
                        <a:rPr lang="en-GB" sz="800" b="0" i="0" u="none" strike="noStrike">
                          <a:solidFill>
                            <a:srgbClr val="000000"/>
                          </a:solidFill>
                          <a:effectLst/>
                          <a:latin typeface="Calibri"/>
                        </a:rPr>
                        <a:t>8.74</a:t>
                      </a:r>
                    </a:p>
                  </a:txBody>
                  <a:tcPr marL="6524" marR="6524" marT="6524" marB="0" anchor="b">
                    <a:lnL>
                      <a:noFill/>
                    </a:lnL>
                    <a:lnR>
                      <a:noFill/>
                    </a:lnR>
                    <a:lnT>
                      <a:noFill/>
                    </a:lnT>
                    <a:lnB>
                      <a:noFill/>
                    </a:lnB>
                    <a:solidFill>
                      <a:srgbClr val="EAE583"/>
                    </a:solidFill>
                  </a:tcPr>
                </a:tc>
                <a:tc>
                  <a:txBody>
                    <a:bodyPr/>
                    <a:lstStyle/>
                    <a:p>
                      <a:pPr algn="r" fontAlgn="b"/>
                      <a:r>
                        <a:rPr lang="en-GB" sz="800" b="0" i="0" u="none" strike="noStrike">
                          <a:solidFill>
                            <a:srgbClr val="000000"/>
                          </a:solidFill>
                          <a:effectLst/>
                          <a:latin typeface="Calibri"/>
                        </a:rPr>
                        <a:t>25.11</a:t>
                      </a:r>
                    </a:p>
                  </a:txBody>
                  <a:tcPr marL="6524" marR="6524" marT="6524" marB="0" anchor="b">
                    <a:lnL>
                      <a:noFill/>
                    </a:lnL>
                    <a:lnR>
                      <a:noFill/>
                    </a:lnR>
                    <a:lnT>
                      <a:noFill/>
                    </a:lnT>
                    <a:lnB>
                      <a:noFill/>
                    </a:lnB>
                    <a:solidFill>
                      <a:srgbClr val="93CC7E"/>
                    </a:solidFill>
                  </a:tcPr>
                </a:tc>
                <a:tc>
                  <a:txBody>
                    <a:bodyPr/>
                    <a:lstStyle/>
                    <a:p>
                      <a:pPr algn="r" fontAlgn="b"/>
                      <a:r>
                        <a:rPr lang="en-GB" sz="800" b="0" i="0" u="none" strike="noStrike">
                          <a:solidFill>
                            <a:srgbClr val="000000"/>
                          </a:solidFill>
                          <a:effectLst/>
                          <a:latin typeface="Calibri"/>
                        </a:rPr>
                        <a:t>34.65</a:t>
                      </a:r>
                    </a:p>
                  </a:txBody>
                  <a:tcPr marL="6524" marR="6524" marT="6524" marB="0" anchor="b">
                    <a:lnL>
                      <a:noFill/>
                    </a:lnL>
                    <a:lnR>
                      <a:noFill/>
                    </a:lnR>
                    <a:lnT>
                      <a:noFill/>
                    </a:lnT>
                    <a:lnB>
                      <a:noFill/>
                    </a:lnB>
                    <a:solidFill>
                      <a:srgbClr val="94CC7E"/>
                    </a:solidFill>
                  </a:tcPr>
                </a:tc>
                <a:tc>
                  <a:txBody>
                    <a:bodyPr/>
                    <a:lstStyle/>
                    <a:p>
                      <a:pPr algn="r" fontAlgn="b"/>
                      <a:r>
                        <a:rPr lang="en-GB" sz="800" b="0" i="0" u="none" strike="noStrike">
                          <a:solidFill>
                            <a:srgbClr val="000000"/>
                          </a:solidFill>
                          <a:effectLst/>
                          <a:latin typeface="Calibri"/>
                        </a:rPr>
                        <a:t>14.61</a:t>
                      </a:r>
                    </a:p>
                  </a:txBody>
                  <a:tcPr marL="6524" marR="6524" marT="6524" marB="0" anchor="b">
                    <a:lnL>
                      <a:noFill/>
                    </a:lnL>
                    <a:lnR>
                      <a:noFill/>
                    </a:lnR>
                    <a:lnT>
                      <a:noFill/>
                    </a:lnT>
                    <a:lnB>
                      <a:noFill/>
                    </a:lnB>
                    <a:solidFill>
                      <a:srgbClr val="78C47D"/>
                    </a:solidFill>
                  </a:tcPr>
                </a:tc>
                <a:tc>
                  <a:txBody>
                    <a:bodyPr/>
                    <a:lstStyle/>
                    <a:p>
                      <a:pPr algn="r" fontAlgn="b"/>
                      <a:r>
                        <a:rPr lang="en-GB" sz="800" b="0" i="0" u="none" strike="noStrike">
                          <a:solidFill>
                            <a:srgbClr val="000000"/>
                          </a:solidFill>
                          <a:effectLst/>
                          <a:latin typeface="Calibri"/>
                        </a:rPr>
                        <a:t>13.23</a:t>
                      </a:r>
                    </a:p>
                  </a:txBody>
                  <a:tcPr marL="6524" marR="6524" marT="6524" marB="0" anchor="b">
                    <a:lnL>
                      <a:noFill/>
                    </a:lnL>
                    <a:lnR>
                      <a:noFill/>
                    </a:lnR>
                    <a:lnT>
                      <a:noFill/>
                    </a:lnT>
                    <a:lnB>
                      <a:noFill/>
                    </a:lnB>
                    <a:solidFill>
                      <a:srgbClr val="72C37C"/>
                    </a:solidFill>
                  </a:tcPr>
                </a:tc>
                <a:tc>
                  <a:txBody>
                    <a:bodyPr/>
                    <a:lstStyle/>
                    <a:p>
                      <a:pPr algn="r" fontAlgn="b"/>
                      <a:r>
                        <a:rPr lang="en-GB" sz="800" b="0" i="0" u="none" strike="noStrike">
                          <a:solidFill>
                            <a:srgbClr val="000000"/>
                          </a:solidFill>
                          <a:effectLst/>
                          <a:latin typeface="Calibri"/>
                        </a:rPr>
                        <a:t>14.02</a:t>
                      </a:r>
                    </a:p>
                  </a:txBody>
                  <a:tcPr marL="6524" marR="6524" marT="6524" marB="0" anchor="b">
                    <a:lnL>
                      <a:noFill/>
                    </a:lnL>
                    <a:lnR>
                      <a:noFill/>
                    </a:lnR>
                    <a:lnT>
                      <a:noFill/>
                    </a:lnT>
                    <a:lnB>
                      <a:noFill/>
                    </a:lnB>
                    <a:solidFill>
                      <a:srgbClr val="85C87D"/>
                    </a:solidFill>
                  </a:tcPr>
                </a:tc>
              </a:tr>
              <a:tr h="130481">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10.50</a:t>
                      </a:r>
                    </a:p>
                  </a:txBody>
                  <a:tcPr marL="6524" marR="6524" marT="6524" marB="0" anchor="b">
                    <a:lnL>
                      <a:noFill/>
                    </a:lnL>
                    <a:lnR>
                      <a:noFill/>
                    </a:lnR>
                    <a:lnT>
                      <a:noFill/>
                    </a:lnT>
                    <a:lnB>
                      <a:noFill/>
                    </a:lnB>
                    <a:solidFill>
                      <a:srgbClr val="C1D981"/>
                    </a:solidFill>
                  </a:tcPr>
                </a:tc>
                <a:tc>
                  <a:txBody>
                    <a:bodyPr/>
                    <a:lstStyle/>
                    <a:p>
                      <a:pPr algn="r" fontAlgn="b"/>
                      <a:r>
                        <a:rPr lang="en-GB" sz="800" b="0" i="0" u="none" strike="noStrike">
                          <a:solidFill>
                            <a:srgbClr val="000000"/>
                          </a:solidFill>
                          <a:effectLst/>
                          <a:latin typeface="Calibri"/>
                        </a:rPr>
                        <a:t>10.44</a:t>
                      </a:r>
                    </a:p>
                  </a:txBody>
                  <a:tcPr marL="6524" marR="6524" marT="6524" marB="0" anchor="b">
                    <a:lnL>
                      <a:noFill/>
                    </a:lnL>
                    <a:lnR>
                      <a:noFill/>
                    </a:lnR>
                    <a:lnT>
                      <a:noFill/>
                    </a:lnT>
                    <a:lnB>
                      <a:noFill/>
                    </a:lnB>
                    <a:solidFill>
                      <a:srgbClr val="DCE182"/>
                    </a:solidFill>
                  </a:tcPr>
                </a:tc>
                <a:tc>
                  <a:txBody>
                    <a:bodyPr/>
                    <a:lstStyle/>
                    <a:p>
                      <a:pPr algn="r" fontAlgn="b"/>
                      <a:r>
                        <a:rPr lang="en-GB" sz="800" b="0" i="0" u="none" strike="noStrike">
                          <a:solidFill>
                            <a:srgbClr val="000000"/>
                          </a:solidFill>
                          <a:effectLst/>
                          <a:latin typeface="Calibri"/>
                        </a:rPr>
                        <a:t>-2.28</a:t>
                      </a:r>
                    </a:p>
                  </a:txBody>
                  <a:tcPr marL="6524" marR="6524" marT="6524" marB="0" anchor="b">
                    <a:lnL>
                      <a:noFill/>
                    </a:lnL>
                    <a:lnR>
                      <a:noFill/>
                    </a:lnR>
                    <a:lnT>
                      <a:noFill/>
                    </a:lnT>
                    <a:lnB>
                      <a:noFill/>
                    </a:lnB>
                    <a:solidFill>
                      <a:srgbClr val="FEE883"/>
                    </a:solidFill>
                  </a:tcPr>
                </a:tc>
                <a:tc>
                  <a:txBody>
                    <a:bodyPr/>
                    <a:lstStyle/>
                    <a:p>
                      <a:pPr algn="r" fontAlgn="b"/>
                      <a:r>
                        <a:rPr lang="en-GB" sz="800" b="0" i="0" u="none" strike="noStrike">
                          <a:solidFill>
                            <a:srgbClr val="000000"/>
                          </a:solidFill>
                          <a:effectLst/>
                          <a:latin typeface="Calibri"/>
                        </a:rPr>
                        <a:t>1.64</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8.84</a:t>
                      </a:r>
                    </a:p>
                  </a:txBody>
                  <a:tcPr marL="6524" marR="6524" marT="6524" marB="0" anchor="b">
                    <a:lnL>
                      <a:noFill/>
                    </a:lnL>
                    <a:lnR>
                      <a:noFill/>
                    </a:lnR>
                    <a:lnT>
                      <a:noFill/>
                    </a:lnT>
                    <a:lnB>
                      <a:noFill/>
                    </a:lnB>
                    <a:solidFill>
                      <a:srgbClr val="D9E082"/>
                    </a:solidFill>
                  </a:tcPr>
                </a:tc>
                <a:tc>
                  <a:txBody>
                    <a:bodyPr/>
                    <a:lstStyle/>
                    <a:p>
                      <a:pPr algn="r" fontAlgn="b"/>
                      <a:r>
                        <a:rPr lang="en-GB" sz="800" b="0" i="0" u="none" strike="noStrike">
                          <a:solidFill>
                            <a:srgbClr val="000000"/>
                          </a:solidFill>
                          <a:effectLst/>
                          <a:latin typeface="Calibri"/>
                        </a:rPr>
                        <a:t>13.75</a:t>
                      </a:r>
                    </a:p>
                  </a:txBody>
                  <a:tcPr marL="6524" marR="6524" marT="6524" marB="0" anchor="b">
                    <a:lnL>
                      <a:noFill/>
                    </a:lnL>
                    <a:lnR>
                      <a:noFill/>
                    </a:lnR>
                    <a:lnT>
                      <a:noFill/>
                    </a:lnT>
                    <a:lnB>
                      <a:noFill/>
                    </a:lnB>
                    <a:solidFill>
                      <a:srgbClr val="D5DF82"/>
                    </a:solidFill>
                  </a:tcPr>
                </a:tc>
                <a:tc>
                  <a:txBody>
                    <a:bodyPr/>
                    <a:lstStyle/>
                    <a:p>
                      <a:pPr algn="r" fontAlgn="b"/>
                      <a:r>
                        <a:rPr lang="en-GB" sz="800" b="0" i="0" u="none" strike="noStrike">
                          <a:solidFill>
                            <a:srgbClr val="000000"/>
                          </a:solidFill>
                          <a:effectLst/>
                          <a:latin typeface="Calibri"/>
                        </a:rPr>
                        <a:t>13.12</a:t>
                      </a:r>
                    </a:p>
                  </a:txBody>
                  <a:tcPr marL="6524" marR="6524" marT="6524" marB="0" anchor="b">
                    <a:lnL>
                      <a:noFill/>
                    </a:lnL>
                    <a:lnR>
                      <a:noFill/>
                    </a:lnR>
                    <a:lnT>
                      <a:noFill/>
                    </a:lnT>
                    <a:lnB>
                      <a:noFill/>
                    </a:lnB>
                    <a:solidFill>
                      <a:srgbClr val="86C87D"/>
                    </a:solidFill>
                  </a:tcPr>
                </a:tc>
                <a:tc>
                  <a:txBody>
                    <a:bodyPr/>
                    <a:lstStyle/>
                    <a:p>
                      <a:pPr algn="r" fontAlgn="b"/>
                      <a:r>
                        <a:rPr lang="en-GB" sz="800" b="0" i="0" u="none" strike="noStrike">
                          <a:solidFill>
                            <a:srgbClr val="000000"/>
                          </a:solidFill>
                          <a:effectLst/>
                          <a:latin typeface="Calibri"/>
                        </a:rPr>
                        <a:t>13.17</a:t>
                      </a:r>
                    </a:p>
                  </a:txBody>
                  <a:tcPr marL="6524" marR="6524" marT="6524" marB="0" anchor="b">
                    <a:lnL>
                      <a:noFill/>
                    </a:lnL>
                    <a:lnR>
                      <a:noFill/>
                    </a:lnR>
                    <a:lnT>
                      <a:noFill/>
                    </a:lnT>
                    <a:lnB>
                      <a:noFill/>
                    </a:lnB>
                    <a:solidFill>
                      <a:srgbClr val="72C37C"/>
                    </a:solidFill>
                  </a:tcPr>
                </a:tc>
                <a:tc>
                  <a:txBody>
                    <a:bodyPr/>
                    <a:lstStyle/>
                    <a:p>
                      <a:pPr algn="r" fontAlgn="b"/>
                      <a:r>
                        <a:rPr lang="en-GB" sz="800" b="0" i="0" u="none" strike="noStrike">
                          <a:solidFill>
                            <a:srgbClr val="000000"/>
                          </a:solidFill>
                          <a:effectLst/>
                          <a:latin typeface="Calibri"/>
                        </a:rPr>
                        <a:t>2.32</a:t>
                      </a:r>
                    </a:p>
                  </a:txBody>
                  <a:tcPr marL="6524" marR="6524" marT="6524" marB="0" anchor="b">
                    <a:lnL>
                      <a:noFill/>
                    </a:lnL>
                    <a:lnR>
                      <a:noFill/>
                    </a:lnR>
                    <a:lnT>
                      <a:noFill/>
                    </a:lnT>
                    <a:lnB>
                      <a:noFill/>
                    </a:lnB>
                    <a:solidFill>
                      <a:srgbClr val="EBE683"/>
                    </a:solidFill>
                  </a:tcPr>
                </a:tc>
              </a:tr>
              <a:tr h="130481">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9.64</a:t>
                      </a:r>
                    </a:p>
                  </a:txBody>
                  <a:tcPr marL="6524" marR="6524" marT="6524" marB="0" anchor="b">
                    <a:lnL>
                      <a:noFill/>
                    </a:lnL>
                    <a:lnR>
                      <a:noFill/>
                    </a:lnR>
                    <a:lnT>
                      <a:noFill/>
                    </a:lnT>
                    <a:lnB>
                      <a:noFill/>
                    </a:lnB>
                    <a:solidFill>
                      <a:srgbClr val="C6DB81"/>
                    </a:solidFill>
                  </a:tcPr>
                </a:tc>
                <a:tc>
                  <a:txBody>
                    <a:bodyPr/>
                    <a:lstStyle/>
                    <a:p>
                      <a:pPr algn="r" fontAlgn="b"/>
                      <a:r>
                        <a:rPr lang="en-GB" sz="800" b="0" i="0" u="none" strike="noStrike">
                          <a:solidFill>
                            <a:srgbClr val="000000"/>
                          </a:solidFill>
                          <a:effectLst/>
                          <a:latin typeface="Calibri"/>
                        </a:rPr>
                        <a:t>9.65</a:t>
                      </a:r>
                    </a:p>
                  </a:txBody>
                  <a:tcPr marL="6524" marR="6524" marT="6524" marB="0" anchor="b">
                    <a:lnL>
                      <a:noFill/>
                    </a:lnL>
                    <a:lnR>
                      <a:noFill/>
                    </a:lnR>
                    <a:lnT>
                      <a:noFill/>
                    </a:lnT>
                    <a:lnB>
                      <a:noFill/>
                    </a:lnB>
                    <a:solidFill>
                      <a:srgbClr val="DFE283"/>
                    </a:solidFill>
                  </a:tcPr>
                </a:tc>
                <a:tc>
                  <a:txBody>
                    <a:bodyPr/>
                    <a:lstStyle/>
                    <a:p>
                      <a:pPr algn="r" fontAlgn="b"/>
                      <a:r>
                        <a:rPr lang="en-GB" sz="800" b="0" i="0" u="none" strike="noStrike">
                          <a:solidFill>
                            <a:srgbClr val="000000"/>
                          </a:solidFill>
                          <a:effectLst/>
                          <a:latin typeface="Calibri"/>
                        </a:rPr>
                        <a:t>0.62</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-1.44</a:t>
                      </a:r>
                    </a:p>
                  </a:txBody>
                  <a:tcPr marL="6524" marR="6524" marT="6524" marB="0" anchor="b">
                    <a:lnL>
                      <a:noFill/>
                    </a:lnL>
                    <a:lnR>
                      <a:noFill/>
                    </a:lnR>
                    <a:lnT>
                      <a:noFill/>
                    </a:lnT>
                    <a:lnB>
                      <a:noFill/>
                    </a:lnB>
                    <a:solidFill>
                      <a:srgbClr val="FEE883"/>
                    </a:solidFill>
                  </a:tcPr>
                </a:tc>
                <a:tc>
                  <a:txBody>
                    <a:bodyPr/>
                    <a:lstStyle/>
                    <a:p>
                      <a:pPr algn="r" fontAlgn="b"/>
                      <a:r>
                        <a:rPr lang="en-GB" sz="800" b="0" i="0" u="none" strike="noStrike">
                          <a:solidFill>
                            <a:srgbClr val="000000"/>
                          </a:solidFill>
                          <a:effectLst/>
                          <a:latin typeface="Calibri"/>
                        </a:rPr>
                        <a:t>4.23</a:t>
                      </a:r>
                    </a:p>
                  </a:txBody>
                  <a:tcPr marL="6524" marR="6524" marT="6524" marB="0" anchor="b">
                    <a:lnL>
                      <a:noFill/>
                    </a:lnL>
                    <a:lnR>
                      <a:noFill/>
                    </a:lnR>
                    <a:lnT>
                      <a:noFill/>
                    </a:lnT>
                    <a:lnB>
                      <a:noFill/>
                    </a:lnB>
                    <a:solidFill>
                      <a:srgbClr val="EDE683"/>
                    </a:solidFill>
                  </a:tcPr>
                </a:tc>
                <a:tc>
                  <a:txBody>
                    <a:bodyPr/>
                    <a:lstStyle/>
                    <a:p>
                      <a:pPr algn="r" fontAlgn="b"/>
                      <a:r>
                        <a:rPr lang="en-GB" sz="800" b="0" i="0" u="none" strike="noStrike">
                          <a:solidFill>
                            <a:srgbClr val="000000"/>
                          </a:solidFill>
                          <a:effectLst/>
                          <a:latin typeface="Calibri"/>
                        </a:rPr>
                        <a:t>10.81</a:t>
                      </a:r>
                    </a:p>
                  </a:txBody>
                  <a:tcPr marL="6524" marR="6524" marT="6524" marB="0" anchor="b">
                    <a:lnL>
                      <a:noFill/>
                    </a:lnL>
                    <a:lnR>
                      <a:noFill/>
                    </a:lnR>
                    <a:lnT>
                      <a:noFill/>
                    </a:lnT>
                    <a:lnB>
                      <a:noFill/>
                    </a:lnB>
                    <a:solidFill>
                      <a:srgbClr val="DEE283"/>
                    </a:solidFill>
                  </a:tcPr>
                </a:tc>
                <a:tc>
                  <a:txBody>
                    <a:bodyPr/>
                    <a:lstStyle/>
                    <a:p>
                      <a:pPr algn="r" fontAlgn="b"/>
                      <a:r>
                        <a:rPr lang="en-GB" sz="800" b="0" i="0" u="none" strike="noStrike">
                          <a:solidFill>
                            <a:srgbClr val="000000"/>
                          </a:solidFill>
                          <a:effectLst/>
                          <a:latin typeface="Calibri"/>
                        </a:rPr>
                        <a:t>14.61</a:t>
                      </a:r>
                    </a:p>
                  </a:txBody>
                  <a:tcPr marL="6524" marR="6524" marT="6524" marB="0" anchor="b">
                    <a:lnL>
                      <a:noFill/>
                    </a:lnL>
                    <a:lnR>
                      <a:noFill/>
                    </a:lnR>
                    <a:lnT>
                      <a:noFill/>
                    </a:lnT>
                    <a:lnB>
                      <a:noFill/>
                    </a:lnB>
                    <a:solidFill>
                      <a:srgbClr val="78C47D"/>
                    </a:solidFill>
                  </a:tcPr>
                </a:tc>
                <a:tc>
                  <a:txBody>
                    <a:bodyPr/>
                    <a:lstStyle/>
                    <a:p>
                      <a:pPr algn="r" fontAlgn="b"/>
                      <a:r>
                        <a:rPr lang="en-GB" sz="800" b="0" i="0" u="none" strike="noStrike">
                          <a:solidFill>
                            <a:srgbClr val="000000"/>
                          </a:solidFill>
                          <a:effectLst/>
                          <a:latin typeface="Calibri"/>
                        </a:rPr>
                        <a:t>13.31</a:t>
                      </a:r>
                    </a:p>
                  </a:txBody>
                  <a:tcPr marL="6524" marR="6524" marT="6524" marB="0" anchor="b">
                    <a:lnL>
                      <a:noFill/>
                    </a:lnL>
                    <a:lnR>
                      <a:noFill/>
                    </a:lnR>
                    <a:lnT>
                      <a:noFill/>
                    </a:lnT>
                    <a:lnB>
                      <a:noFill/>
                    </a:lnB>
                    <a:solidFill>
                      <a:srgbClr val="71C27C"/>
                    </a:solidFill>
                  </a:tcPr>
                </a:tc>
                <a:tc>
                  <a:txBody>
                    <a:bodyPr/>
                    <a:lstStyle/>
                    <a:p>
                      <a:pPr algn="r" fontAlgn="b"/>
                      <a:r>
                        <a:rPr lang="en-GB" sz="800" b="0" i="0" u="none" strike="noStrike">
                          <a:solidFill>
                            <a:srgbClr val="000000"/>
                          </a:solidFill>
                          <a:effectLst/>
                          <a:latin typeface="Calibri"/>
                        </a:rPr>
                        <a:t>1.48</a:t>
                      </a:r>
                    </a:p>
                  </a:txBody>
                  <a:tcPr marL="6524" marR="6524" marT="6524" marB="0" anchor="b">
                    <a:lnL>
                      <a:noFill/>
                    </a:lnL>
                    <a:lnR>
                      <a:noFill/>
                    </a:lnR>
                    <a:lnT>
                      <a:noFill/>
                    </a:lnT>
                    <a:lnB>
                      <a:noFill/>
                    </a:lnB>
                    <a:solidFill>
                      <a:srgbClr val="F3E884"/>
                    </a:solidFill>
                  </a:tcPr>
                </a:tc>
              </a:tr>
              <a:tr h="130481">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9.49</a:t>
                      </a:r>
                    </a:p>
                  </a:txBody>
                  <a:tcPr marL="6524" marR="6524" marT="6524" marB="0" anchor="b">
                    <a:lnL>
                      <a:noFill/>
                    </a:lnL>
                    <a:lnR>
                      <a:noFill/>
                    </a:lnR>
                    <a:lnT>
                      <a:noFill/>
                    </a:lnT>
                    <a:lnB>
                      <a:noFill/>
                    </a:lnB>
                    <a:solidFill>
                      <a:srgbClr val="C7DB81"/>
                    </a:solidFill>
                  </a:tcPr>
                </a:tc>
                <a:tc>
                  <a:txBody>
                    <a:bodyPr/>
                    <a:lstStyle/>
                    <a:p>
                      <a:pPr algn="r" fontAlgn="b"/>
                      <a:r>
                        <a:rPr lang="en-GB" sz="800" b="0" i="0" u="none" strike="noStrike">
                          <a:solidFill>
                            <a:srgbClr val="000000"/>
                          </a:solidFill>
                          <a:effectLst/>
                          <a:latin typeface="Calibri"/>
                        </a:rPr>
                        <a:t>11.52</a:t>
                      </a:r>
                    </a:p>
                  </a:txBody>
                  <a:tcPr marL="6524" marR="6524" marT="6524" marB="0" anchor="b">
                    <a:lnL>
                      <a:noFill/>
                    </a:lnL>
                    <a:lnR>
                      <a:noFill/>
                    </a:lnR>
                    <a:lnT>
                      <a:noFill/>
                    </a:lnT>
                    <a:lnB>
                      <a:noFill/>
                    </a:lnB>
                    <a:solidFill>
                      <a:srgbClr val="D9E082"/>
                    </a:solidFill>
                  </a:tcPr>
                </a:tc>
                <a:tc>
                  <a:txBody>
                    <a:bodyPr/>
                    <a:lstStyle/>
                    <a:p>
                      <a:pPr algn="r" fontAlgn="b"/>
                      <a:r>
                        <a:rPr lang="en-GB" sz="800" b="0" i="0" u="none" strike="noStrike">
                          <a:solidFill>
                            <a:srgbClr val="000000"/>
                          </a:solidFill>
                          <a:effectLst/>
                          <a:latin typeface="Calibri"/>
                        </a:rPr>
                        <a:t>1.46</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-3.49</a:t>
                      </a:r>
                    </a:p>
                  </a:txBody>
                  <a:tcPr marL="6524" marR="6524" marT="6524" marB="0" anchor="b">
                    <a:lnL>
                      <a:noFill/>
                    </a:lnL>
                    <a:lnR>
                      <a:noFill/>
                    </a:lnR>
                    <a:lnT>
                      <a:noFill/>
                    </a:lnT>
                    <a:lnB>
                      <a:noFill/>
                    </a:lnB>
                    <a:solidFill>
                      <a:srgbClr val="FEE382"/>
                    </a:solidFill>
                  </a:tcPr>
                </a:tc>
                <a:tc>
                  <a:txBody>
                    <a:bodyPr/>
                    <a:lstStyle/>
                    <a:p>
                      <a:pPr algn="r" fontAlgn="b"/>
                      <a:r>
                        <a:rPr lang="en-GB" sz="800" b="0" i="0" u="none" strike="noStrike">
                          <a:solidFill>
                            <a:srgbClr val="000000"/>
                          </a:solidFill>
                          <a:effectLst/>
                          <a:latin typeface="Calibri"/>
                        </a:rPr>
                        <a:t>3.67</a:t>
                      </a:r>
                    </a:p>
                  </a:txBody>
                  <a:tcPr marL="6524" marR="6524" marT="6524" marB="0" anchor="b">
                    <a:lnL>
                      <a:noFill/>
                    </a:lnL>
                    <a:lnR>
                      <a:noFill/>
                    </a:lnR>
                    <a:lnT>
                      <a:noFill/>
                    </a:lnT>
                    <a:lnB>
                      <a:noFill/>
                    </a:lnB>
                    <a:solidFill>
                      <a:srgbClr val="F0E784"/>
                    </a:solidFill>
                  </a:tcPr>
                </a:tc>
                <a:tc>
                  <a:txBody>
                    <a:bodyPr/>
                    <a:lstStyle/>
                    <a:p>
                      <a:pPr algn="r" fontAlgn="b"/>
                      <a:r>
                        <a:rPr lang="en-GB" sz="800" b="0" i="0" u="none" strike="noStrike">
                          <a:solidFill>
                            <a:srgbClr val="000000"/>
                          </a:solidFill>
                          <a:effectLst/>
                          <a:latin typeface="Calibri"/>
                        </a:rPr>
                        <a:t>12.04</a:t>
                      </a:r>
                    </a:p>
                  </a:txBody>
                  <a:tcPr marL="6524" marR="6524" marT="6524" marB="0" anchor="b">
                    <a:lnL>
                      <a:noFill/>
                    </a:lnL>
                    <a:lnR>
                      <a:noFill/>
                    </a:lnR>
                    <a:lnT>
                      <a:noFill/>
                    </a:lnT>
                    <a:lnB>
                      <a:noFill/>
                    </a:lnB>
                    <a:solidFill>
                      <a:srgbClr val="DAE182"/>
                    </a:solidFill>
                  </a:tcPr>
                </a:tc>
                <a:tc>
                  <a:txBody>
                    <a:bodyPr/>
                    <a:lstStyle/>
                    <a:p>
                      <a:pPr algn="r" fontAlgn="b"/>
                      <a:r>
                        <a:rPr lang="en-GB" sz="800" b="0" i="0" u="none" strike="noStrike">
                          <a:solidFill>
                            <a:srgbClr val="000000"/>
                          </a:solidFill>
                          <a:effectLst/>
                          <a:latin typeface="Calibri"/>
                        </a:rPr>
                        <a:t>12.52</a:t>
                      </a:r>
                    </a:p>
                  </a:txBody>
                  <a:tcPr marL="6524" marR="6524" marT="6524" marB="0" anchor="b">
                    <a:lnL>
                      <a:noFill/>
                    </a:lnL>
                    <a:lnR>
                      <a:noFill/>
                    </a:lnR>
                    <a:lnT>
                      <a:noFill/>
                    </a:lnT>
                    <a:lnB>
                      <a:noFill/>
                    </a:lnB>
                    <a:solidFill>
                      <a:srgbClr val="8BCA7E"/>
                    </a:solidFill>
                  </a:tcPr>
                </a:tc>
                <a:tc>
                  <a:txBody>
                    <a:bodyPr/>
                    <a:lstStyle/>
                    <a:p>
                      <a:pPr algn="r" fontAlgn="b"/>
                      <a:r>
                        <a:rPr lang="en-GB" sz="800" b="0" i="0" u="none" strike="noStrike">
                          <a:solidFill>
                            <a:srgbClr val="000000"/>
                          </a:solidFill>
                          <a:effectLst/>
                          <a:latin typeface="Calibri"/>
                        </a:rPr>
                        <a:t>11.40</a:t>
                      </a:r>
                    </a:p>
                  </a:txBody>
                  <a:tcPr marL="6524" marR="6524" marT="6524" marB="0" anchor="b">
                    <a:lnL>
                      <a:noFill/>
                    </a:lnL>
                    <a:lnR>
                      <a:noFill/>
                    </a:lnR>
                    <a:lnT>
                      <a:noFill/>
                    </a:lnT>
                    <a:lnB>
                      <a:noFill/>
                    </a:lnB>
                    <a:solidFill>
                      <a:srgbClr val="85C87D"/>
                    </a:solidFill>
                  </a:tcPr>
                </a:tc>
                <a:tc>
                  <a:txBody>
                    <a:bodyPr/>
                    <a:lstStyle/>
                    <a:p>
                      <a:pPr algn="r" fontAlgn="b"/>
                      <a:r>
                        <a:rPr lang="en-GB" sz="800" b="0" i="0" u="none" strike="noStrike">
                          <a:solidFill>
                            <a:srgbClr val="000000"/>
                          </a:solidFill>
                          <a:effectLst/>
                          <a:latin typeface="Calibri"/>
                        </a:rPr>
                        <a:t>3.38</a:t>
                      </a:r>
                    </a:p>
                  </a:txBody>
                  <a:tcPr marL="6524" marR="6524" marT="6524" marB="0" anchor="b">
                    <a:lnL>
                      <a:noFill/>
                    </a:lnL>
                    <a:lnR>
                      <a:noFill/>
                    </a:lnR>
                    <a:lnT>
                      <a:noFill/>
                    </a:lnT>
                    <a:lnB>
                      <a:noFill/>
                    </a:lnB>
                    <a:solidFill>
                      <a:srgbClr val="E2E383"/>
                    </a:solidFill>
                  </a:tcPr>
                </a:tc>
              </a:tr>
              <a:tr h="130481">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9.37</a:t>
                      </a:r>
                    </a:p>
                  </a:txBody>
                  <a:tcPr marL="6524" marR="6524" marT="6524" marB="0" anchor="b">
                    <a:lnL>
                      <a:noFill/>
                    </a:lnL>
                    <a:lnR>
                      <a:noFill/>
                    </a:lnR>
                    <a:lnT>
                      <a:noFill/>
                    </a:lnT>
                    <a:lnB>
                      <a:noFill/>
                    </a:lnB>
                    <a:solidFill>
                      <a:srgbClr val="C7DB81"/>
                    </a:solidFill>
                  </a:tcPr>
                </a:tc>
                <a:tc>
                  <a:txBody>
                    <a:bodyPr/>
                    <a:lstStyle/>
                    <a:p>
                      <a:pPr algn="r" fontAlgn="b"/>
                      <a:r>
                        <a:rPr lang="en-GB" sz="800" b="0" i="0" u="none" strike="noStrike">
                          <a:solidFill>
                            <a:srgbClr val="000000"/>
                          </a:solidFill>
                          <a:effectLst/>
                          <a:latin typeface="Calibri"/>
                        </a:rPr>
                        <a:t>12.94</a:t>
                      </a:r>
                    </a:p>
                  </a:txBody>
                  <a:tcPr marL="6524" marR="6524" marT="6524" marB="0" anchor="b">
                    <a:lnL>
                      <a:noFill/>
                    </a:lnL>
                    <a:lnR>
                      <a:noFill/>
                    </a:lnR>
                    <a:lnT>
                      <a:noFill/>
                    </a:lnT>
                    <a:lnB>
                      <a:noFill/>
                    </a:lnB>
                    <a:solidFill>
                      <a:srgbClr val="D4DF82"/>
                    </a:solidFill>
                  </a:tcPr>
                </a:tc>
                <a:tc>
                  <a:txBody>
                    <a:bodyPr/>
                    <a:lstStyle/>
                    <a:p>
                      <a:pPr algn="r" fontAlgn="b"/>
                      <a:r>
                        <a:rPr lang="en-GB" sz="800" b="0" i="0" u="none" strike="noStrike">
                          <a:solidFill>
                            <a:srgbClr val="000000"/>
                          </a:solidFill>
                          <a:effectLst/>
                          <a:latin typeface="Calibri"/>
                        </a:rPr>
                        <a:t>-4.42</a:t>
                      </a:r>
                    </a:p>
                  </a:txBody>
                  <a:tcPr marL="6524" marR="6524" marT="6524" marB="0" anchor="b">
                    <a:lnL>
                      <a:noFill/>
                    </a:lnL>
                    <a:lnR>
                      <a:noFill/>
                    </a:lnR>
                    <a:lnT>
                      <a:noFill/>
                    </a:lnT>
                    <a:lnB>
                      <a:noFill/>
                    </a:lnB>
                    <a:solidFill>
                      <a:srgbClr val="FEE683"/>
                    </a:solidFill>
                  </a:tcPr>
                </a:tc>
                <a:tc>
                  <a:txBody>
                    <a:bodyPr/>
                    <a:lstStyle/>
                    <a:p>
                      <a:pPr algn="r" fontAlgn="b"/>
                      <a:r>
                        <a:rPr lang="en-GB" sz="800" b="0" i="0" u="none" strike="noStrike">
                          <a:solidFill>
                            <a:srgbClr val="000000"/>
                          </a:solidFill>
                          <a:effectLst/>
                          <a:latin typeface="Calibri"/>
                        </a:rPr>
                        <a:t>-4.80</a:t>
                      </a:r>
                    </a:p>
                  </a:txBody>
                  <a:tcPr marL="6524" marR="6524" marT="6524" marB="0" anchor="b">
                    <a:lnL>
                      <a:noFill/>
                    </a:lnL>
                    <a:lnR>
                      <a:noFill/>
                    </a:lnR>
                    <a:lnT>
                      <a:noFill/>
                    </a:lnT>
                    <a:lnB>
                      <a:noFill/>
                    </a:lnB>
                    <a:solidFill>
                      <a:srgbClr val="FEE182"/>
                    </a:solidFill>
                  </a:tcPr>
                </a:tc>
                <a:tc>
                  <a:txBody>
                    <a:bodyPr/>
                    <a:lstStyle/>
                    <a:p>
                      <a:pPr algn="r" fontAlgn="b"/>
                      <a:r>
                        <a:rPr lang="en-GB" sz="800" b="0" i="0" u="none" strike="noStrike">
                          <a:solidFill>
                            <a:srgbClr val="000000"/>
                          </a:solidFill>
                          <a:effectLst/>
                          <a:latin typeface="Calibri"/>
                        </a:rPr>
                        <a:t>4.38</a:t>
                      </a:r>
                    </a:p>
                  </a:txBody>
                  <a:tcPr marL="6524" marR="6524" marT="6524" marB="0" anchor="b">
                    <a:lnL>
                      <a:noFill/>
                    </a:lnL>
                    <a:lnR>
                      <a:noFill/>
                    </a:lnR>
                    <a:lnT>
                      <a:noFill/>
                    </a:lnT>
                    <a:lnB>
                      <a:noFill/>
                    </a:lnB>
                    <a:solidFill>
                      <a:srgbClr val="EDE683"/>
                    </a:solidFill>
                  </a:tcPr>
                </a:tc>
                <a:tc>
                  <a:txBody>
                    <a:bodyPr/>
                    <a:lstStyle/>
                    <a:p>
                      <a:pPr algn="r" fontAlgn="b"/>
                      <a:r>
                        <a:rPr lang="en-GB" sz="800" b="0" i="0" u="none" strike="noStrike">
                          <a:solidFill>
                            <a:srgbClr val="000000"/>
                          </a:solidFill>
                          <a:effectLst/>
                          <a:latin typeface="Calibri"/>
                        </a:rPr>
                        <a:t>14.74</a:t>
                      </a:r>
                    </a:p>
                  </a:txBody>
                  <a:tcPr marL="6524" marR="6524" marT="6524" marB="0" anchor="b">
                    <a:lnL>
                      <a:noFill/>
                    </a:lnL>
                    <a:lnR>
                      <a:noFill/>
                    </a:lnR>
                    <a:lnT>
                      <a:noFill/>
                    </a:lnT>
                    <a:lnB>
                      <a:noFill/>
                    </a:lnB>
                    <a:solidFill>
                      <a:srgbClr val="D2DE82"/>
                    </a:solidFill>
                  </a:tcPr>
                </a:tc>
                <a:tc>
                  <a:txBody>
                    <a:bodyPr/>
                    <a:lstStyle/>
                    <a:p>
                      <a:pPr algn="r" fontAlgn="b"/>
                      <a:r>
                        <a:rPr lang="en-GB" sz="800" b="0" i="0" u="none" strike="noStrike">
                          <a:solidFill>
                            <a:srgbClr val="000000"/>
                          </a:solidFill>
                          <a:effectLst/>
                          <a:latin typeface="Calibri"/>
                        </a:rPr>
                        <a:t>9.46</a:t>
                      </a:r>
                    </a:p>
                  </a:txBody>
                  <a:tcPr marL="6524" marR="6524" marT="6524" marB="0" anchor="b">
                    <a:lnL>
                      <a:noFill/>
                    </a:lnL>
                    <a:lnR>
                      <a:noFill/>
                    </a:lnR>
                    <a:lnT>
                      <a:noFill/>
                    </a:lnT>
                    <a:lnB>
                      <a:noFill/>
                    </a:lnB>
                    <a:solidFill>
                      <a:srgbClr val="A8D27F"/>
                    </a:solidFill>
                  </a:tcPr>
                </a:tc>
                <a:tc>
                  <a:txBody>
                    <a:bodyPr/>
                    <a:lstStyle/>
                    <a:p>
                      <a:pPr algn="r" fontAlgn="b"/>
                      <a:r>
                        <a:rPr lang="en-GB" sz="800" b="0" i="0" u="none" strike="noStrike">
                          <a:solidFill>
                            <a:srgbClr val="000000"/>
                          </a:solidFill>
                          <a:effectLst/>
                          <a:latin typeface="Calibri"/>
                        </a:rPr>
                        <a:t>9.11</a:t>
                      </a:r>
                    </a:p>
                  </a:txBody>
                  <a:tcPr marL="6524" marR="6524" marT="6524" marB="0" anchor="b">
                    <a:lnL>
                      <a:noFill/>
                    </a:lnL>
                    <a:lnR>
                      <a:noFill/>
                    </a:lnR>
                    <a:lnT>
                      <a:noFill/>
                    </a:lnT>
                    <a:lnB>
                      <a:noFill/>
                    </a:lnB>
                    <a:solidFill>
                      <a:srgbClr val="9ECF7F"/>
                    </a:solidFill>
                  </a:tcPr>
                </a:tc>
                <a:tc>
                  <a:txBody>
                    <a:bodyPr/>
                    <a:lstStyle/>
                    <a:p>
                      <a:pPr algn="r" fontAlgn="b"/>
                      <a:r>
                        <a:rPr lang="en-GB" sz="800" b="0" i="0" u="none" strike="noStrike">
                          <a:solidFill>
                            <a:srgbClr val="000000"/>
                          </a:solidFill>
                          <a:effectLst/>
                          <a:latin typeface="Calibri"/>
                        </a:rPr>
                        <a:t>5.44</a:t>
                      </a:r>
                    </a:p>
                  </a:txBody>
                  <a:tcPr marL="6524" marR="6524" marT="6524" marB="0" anchor="b">
                    <a:lnL>
                      <a:noFill/>
                    </a:lnL>
                    <a:lnR>
                      <a:noFill/>
                    </a:lnR>
                    <a:lnT>
                      <a:noFill/>
                    </a:lnT>
                    <a:lnB>
                      <a:noFill/>
                    </a:lnB>
                    <a:solidFill>
                      <a:srgbClr val="D0DE82"/>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8.10</a:t>
                      </a:r>
                    </a:p>
                  </a:txBody>
                  <a:tcPr marL="6524" marR="6524" marT="6524" marB="0" anchor="b">
                    <a:lnL>
                      <a:noFill/>
                    </a:lnL>
                    <a:lnR>
                      <a:noFill/>
                    </a:lnR>
                    <a:lnT>
                      <a:noFill/>
                    </a:lnT>
                    <a:lnB>
                      <a:noFill/>
                    </a:lnB>
                    <a:solidFill>
                      <a:srgbClr val="CFDD82"/>
                    </a:solidFill>
                  </a:tcPr>
                </a:tc>
                <a:tc>
                  <a:txBody>
                    <a:bodyPr/>
                    <a:lstStyle/>
                    <a:p>
                      <a:pPr algn="r" fontAlgn="b"/>
                      <a:r>
                        <a:rPr lang="en-GB" sz="800" b="0" i="0" u="none" strike="noStrike">
                          <a:solidFill>
                            <a:srgbClr val="000000"/>
                          </a:solidFill>
                          <a:effectLst/>
                          <a:latin typeface="Calibri"/>
                        </a:rPr>
                        <a:t>12.69</a:t>
                      </a:r>
                    </a:p>
                  </a:txBody>
                  <a:tcPr marL="6524" marR="6524" marT="6524" marB="0" anchor="b">
                    <a:lnL>
                      <a:noFill/>
                    </a:lnL>
                    <a:lnR>
                      <a:noFill/>
                    </a:lnR>
                    <a:lnT>
                      <a:noFill/>
                    </a:lnT>
                    <a:lnB>
                      <a:noFill/>
                    </a:lnB>
                    <a:solidFill>
                      <a:srgbClr val="D5DF82"/>
                    </a:solidFill>
                  </a:tcPr>
                </a:tc>
                <a:tc>
                  <a:txBody>
                    <a:bodyPr/>
                    <a:lstStyle/>
                    <a:p>
                      <a:pPr algn="r" fontAlgn="b"/>
                      <a:r>
                        <a:rPr lang="en-GB" sz="800" b="0" i="0" u="none" strike="noStrike">
                          <a:solidFill>
                            <a:srgbClr val="000000"/>
                          </a:solidFill>
                          <a:effectLst/>
                          <a:latin typeface="Calibri"/>
                        </a:rPr>
                        <a:t>-17.81</a:t>
                      </a:r>
                    </a:p>
                  </a:txBody>
                  <a:tcPr marL="6524" marR="6524" marT="6524" marB="0" anchor="b">
                    <a:lnL>
                      <a:noFill/>
                    </a:lnL>
                    <a:lnR>
                      <a:noFill/>
                    </a:lnR>
                    <a:lnT>
                      <a:noFill/>
                    </a:lnT>
                    <a:lnB>
                      <a:noFill/>
                    </a:lnB>
                    <a:solidFill>
                      <a:srgbClr val="FDD880"/>
                    </a:solidFill>
                  </a:tcPr>
                </a:tc>
                <a:tc>
                  <a:txBody>
                    <a:bodyPr/>
                    <a:lstStyle/>
                    <a:p>
                      <a:pPr algn="r" fontAlgn="b"/>
                      <a:r>
                        <a:rPr lang="en-GB" sz="800" b="0" i="0" u="none" strike="noStrike">
                          <a:solidFill>
                            <a:srgbClr val="000000"/>
                          </a:solidFill>
                          <a:effectLst/>
                          <a:latin typeface="Calibri"/>
                        </a:rPr>
                        <a:t>-12.89</a:t>
                      </a:r>
                    </a:p>
                  </a:txBody>
                  <a:tcPr marL="6524" marR="6524" marT="6524" marB="0" anchor="b">
                    <a:lnL>
                      <a:noFill/>
                    </a:lnL>
                    <a:lnR>
                      <a:noFill/>
                    </a:lnR>
                    <a:lnT>
                      <a:noFill/>
                    </a:lnT>
                    <a:lnB>
                      <a:noFill/>
                    </a:lnB>
                    <a:solidFill>
                      <a:srgbClr val="FDD07E"/>
                    </a:solidFill>
                  </a:tcPr>
                </a:tc>
                <a:tc>
                  <a:txBody>
                    <a:bodyPr/>
                    <a:lstStyle/>
                    <a:p>
                      <a:pPr algn="r" fontAlgn="b"/>
                      <a:r>
                        <a:rPr lang="en-GB" sz="800" b="0" i="0" u="none" strike="noStrike">
                          <a:solidFill>
                            <a:srgbClr val="000000"/>
                          </a:solidFill>
                          <a:effectLst/>
                          <a:latin typeface="Calibri"/>
                        </a:rPr>
                        <a:t>-1.71</a:t>
                      </a:r>
                    </a:p>
                  </a:txBody>
                  <a:tcPr marL="6524" marR="6524" marT="6524" marB="0" anchor="b">
                    <a:lnL>
                      <a:noFill/>
                    </a:lnL>
                    <a:lnR>
                      <a:noFill/>
                    </a:lnR>
                    <a:lnT>
                      <a:noFill/>
                    </a:lnT>
                    <a:lnB>
                      <a:noFill/>
                    </a:lnB>
                    <a:solidFill>
                      <a:srgbClr val="FEE482"/>
                    </a:solidFill>
                  </a:tcPr>
                </a:tc>
                <a:tc>
                  <a:txBody>
                    <a:bodyPr/>
                    <a:lstStyle/>
                    <a:p>
                      <a:pPr algn="r" fontAlgn="b"/>
                      <a:r>
                        <a:rPr lang="en-GB" sz="800" b="0" i="0" u="none" strike="noStrike">
                          <a:solidFill>
                            <a:srgbClr val="000000"/>
                          </a:solidFill>
                          <a:effectLst/>
                          <a:latin typeface="Calibri"/>
                        </a:rPr>
                        <a:t>12.36</a:t>
                      </a:r>
                    </a:p>
                  </a:txBody>
                  <a:tcPr marL="6524" marR="6524" marT="6524" marB="0" anchor="b">
                    <a:lnL>
                      <a:noFill/>
                    </a:lnL>
                    <a:lnR>
                      <a:noFill/>
                    </a:lnR>
                    <a:lnT>
                      <a:noFill/>
                    </a:lnT>
                    <a:lnB>
                      <a:noFill/>
                    </a:lnB>
                    <a:solidFill>
                      <a:srgbClr val="D9E082"/>
                    </a:solidFill>
                  </a:tcPr>
                </a:tc>
                <a:tc>
                  <a:txBody>
                    <a:bodyPr/>
                    <a:lstStyle/>
                    <a:p>
                      <a:pPr algn="r" fontAlgn="b"/>
                      <a:r>
                        <a:rPr lang="en-GB" sz="800" b="0" i="0" u="none" strike="noStrike">
                          <a:solidFill>
                            <a:srgbClr val="000000"/>
                          </a:solidFill>
                          <a:effectLst/>
                          <a:latin typeface="Calibri"/>
                        </a:rPr>
                        <a:t>11.60</a:t>
                      </a:r>
                    </a:p>
                  </a:txBody>
                  <a:tcPr marL="6524" marR="6524" marT="6524" marB="0" anchor="b">
                    <a:lnL>
                      <a:noFill/>
                    </a:lnL>
                    <a:lnR>
                      <a:noFill/>
                    </a:lnR>
                    <a:lnT>
                      <a:noFill/>
                    </a:lnT>
                    <a:lnB>
                      <a:noFill/>
                    </a:lnB>
                    <a:solidFill>
                      <a:srgbClr val="94CC7E"/>
                    </a:solidFill>
                  </a:tcPr>
                </a:tc>
                <a:tc>
                  <a:txBody>
                    <a:bodyPr/>
                    <a:lstStyle/>
                    <a:p>
                      <a:pPr algn="r" fontAlgn="b"/>
                      <a:r>
                        <a:rPr lang="en-GB" sz="800" b="0" i="0" u="none" strike="noStrike">
                          <a:solidFill>
                            <a:srgbClr val="000000"/>
                          </a:solidFill>
                          <a:effectLst/>
                          <a:latin typeface="Calibri"/>
                        </a:rPr>
                        <a:t>13.39</a:t>
                      </a:r>
                    </a:p>
                  </a:txBody>
                  <a:tcPr marL="6524" marR="6524" marT="6524" marB="0" anchor="b">
                    <a:lnL>
                      <a:noFill/>
                    </a:lnL>
                    <a:lnR>
                      <a:noFill/>
                    </a:lnR>
                    <a:lnT>
                      <a:noFill/>
                    </a:lnT>
                    <a:lnB>
                      <a:noFill/>
                    </a:lnB>
                    <a:solidFill>
                      <a:srgbClr val="70C27C"/>
                    </a:solidFill>
                  </a:tcPr>
                </a:tc>
                <a:tc>
                  <a:txBody>
                    <a:bodyPr/>
                    <a:lstStyle/>
                    <a:p>
                      <a:pPr algn="r" fontAlgn="b"/>
                      <a:r>
                        <a:rPr lang="en-GB" sz="800" b="0" i="0" u="none" strike="noStrike">
                          <a:solidFill>
                            <a:srgbClr val="000000"/>
                          </a:solidFill>
                          <a:effectLst/>
                          <a:latin typeface="Calibri"/>
                        </a:rPr>
                        <a:t>6.95</a:t>
                      </a:r>
                    </a:p>
                  </a:txBody>
                  <a:tcPr marL="6524" marR="6524" marT="6524" marB="0" anchor="b">
                    <a:lnL>
                      <a:noFill/>
                    </a:lnL>
                    <a:lnR>
                      <a:noFill/>
                    </a:lnR>
                    <a:lnT>
                      <a:noFill/>
                    </a:lnT>
                    <a:lnB>
                      <a:noFill/>
                    </a:lnB>
                    <a:solidFill>
                      <a:srgbClr val="C3DA81"/>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7.63</a:t>
                      </a:r>
                    </a:p>
                  </a:txBody>
                  <a:tcPr marL="6524" marR="6524" marT="6524" marB="0" anchor="b">
                    <a:lnL>
                      <a:noFill/>
                    </a:lnL>
                    <a:lnR>
                      <a:noFill/>
                    </a:lnR>
                    <a:lnT>
                      <a:noFill/>
                    </a:lnT>
                    <a:lnB>
                      <a:noFill/>
                    </a:lnB>
                    <a:solidFill>
                      <a:srgbClr val="D2DE82"/>
                    </a:solidFill>
                  </a:tcPr>
                </a:tc>
                <a:tc>
                  <a:txBody>
                    <a:bodyPr/>
                    <a:lstStyle/>
                    <a:p>
                      <a:pPr algn="r" fontAlgn="b"/>
                      <a:r>
                        <a:rPr lang="en-GB" sz="800" b="0" i="0" u="none" strike="noStrike">
                          <a:solidFill>
                            <a:srgbClr val="000000"/>
                          </a:solidFill>
                          <a:effectLst/>
                          <a:latin typeface="Calibri"/>
                        </a:rPr>
                        <a:t>12.99</a:t>
                      </a:r>
                    </a:p>
                  </a:txBody>
                  <a:tcPr marL="6524" marR="6524" marT="6524" marB="0" anchor="b">
                    <a:lnL>
                      <a:noFill/>
                    </a:lnL>
                    <a:lnR>
                      <a:noFill/>
                    </a:lnR>
                    <a:lnT>
                      <a:noFill/>
                    </a:lnT>
                    <a:lnB>
                      <a:noFill/>
                    </a:lnB>
                    <a:solidFill>
                      <a:srgbClr val="D4DF82"/>
                    </a:solidFill>
                  </a:tcPr>
                </a:tc>
                <a:tc>
                  <a:txBody>
                    <a:bodyPr/>
                    <a:lstStyle/>
                    <a:p>
                      <a:pPr algn="r" fontAlgn="b"/>
                      <a:r>
                        <a:rPr lang="en-GB" sz="800" b="0" i="0" u="none" strike="noStrike">
                          <a:solidFill>
                            <a:srgbClr val="000000"/>
                          </a:solidFill>
                          <a:effectLst/>
                          <a:latin typeface="Calibri"/>
                        </a:rPr>
                        <a:t>-8.57</a:t>
                      </a:r>
                    </a:p>
                  </a:txBody>
                  <a:tcPr marL="6524" marR="6524" marT="6524" marB="0" anchor="b">
                    <a:lnL>
                      <a:noFill/>
                    </a:lnL>
                    <a:lnR>
                      <a:noFill/>
                    </a:lnR>
                    <a:lnT>
                      <a:noFill/>
                    </a:lnT>
                    <a:lnB>
                      <a:noFill/>
                    </a:lnB>
                    <a:solidFill>
                      <a:srgbClr val="FEE182"/>
                    </a:solidFill>
                  </a:tcPr>
                </a:tc>
                <a:tc>
                  <a:txBody>
                    <a:bodyPr/>
                    <a:lstStyle/>
                    <a:p>
                      <a:pPr algn="r" fontAlgn="b"/>
                      <a:r>
                        <a:rPr lang="en-GB" sz="800" b="0" i="0" u="none" strike="noStrike">
                          <a:solidFill>
                            <a:srgbClr val="000000"/>
                          </a:solidFill>
                          <a:effectLst/>
                          <a:latin typeface="Calibri"/>
                        </a:rPr>
                        <a:t>-0.58</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3.54</a:t>
                      </a:r>
                    </a:p>
                  </a:txBody>
                  <a:tcPr marL="6524" marR="6524" marT="6524" marB="0" anchor="b">
                    <a:lnL>
                      <a:noFill/>
                    </a:lnL>
                    <a:lnR>
                      <a:noFill/>
                    </a:lnR>
                    <a:lnT>
                      <a:noFill/>
                    </a:lnT>
                    <a:lnB>
                      <a:noFill/>
                    </a:lnB>
                    <a:solidFill>
                      <a:srgbClr val="F0E784"/>
                    </a:solidFill>
                  </a:tcPr>
                </a:tc>
                <a:tc>
                  <a:txBody>
                    <a:bodyPr/>
                    <a:lstStyle/>
                    <a:p>
                      <a:pPr algn="r" fontAlgn="b"/>
                      <a:r>
                        <a:rPr lang="en-GB" sz="800" b="0" i="0" u="none" strike="noStrike">
                          <a:solidFill>
                            <a:srgbClr val="000000"/>
                          </a:solidFill>
                          <a:effectLst/>
                          <a:latin typeface="Calibri"/>
                        </a:rPr>
                        <a:t>11.90</a:t>
                      </a:r>
                    </a:p>
                  </a:txBody>
                  <a:tcPr marL="6524" marR="6524" marT="6524" marB="0" anchor="b">
                    <a:lnL>
                      <a:noFill/>
                    </a:lnL>
                    <a:lnR>
                      <a:noFill/>
                    </a:lnR>
                    <a:lnT>
                      <a:noFill/>
                    </a:lnT>
                    <a:lnB>
                      <a:noFill/>
                    </a:lnB>
                    <a:solidFill>
                      <a:srgbClr val="DBE182"/>
                    </a:solidFill>
                  </a:tcPr>
                </a:tc>
                <a:tc>
                  <a:txBody>
                    <a:bodyPr/>
                    <a:lstStyle/>
                    <a:p>
                      <a:pPr algn="r" fontAlgn="b"/>
                      <a:r>
                        <a:rPr lang="en-GB" sz="800" b="0" i="0" u="none" strike="noStrike">
                          <a:solidFill>
                            <a:srgbClr val="000000"/>
                          </a:solidFill>
                          <a:effectLst/>
                          <a:latin typeface="Calibri"/>
                        </a:rPr>
                        <a:t>6.21</a:t>
                      </a:r>
                    </a:p>
                  </a:txBody>
                  <a:tcPr marL="6524" marR="6524" marT="6524" marB="0" anchor="b">
                    <a:lnL>
                      <a:noFill/>
                    </a:lnL>
                    <a:lnR>
                      <a:noFill/>
                    </a:lnR>
                    <a:lnT>
                      <a:noFill/>
                    </a:lnT>
                    <a:lnB>
                      <a:noFill/>
                    </a:lnB>
                    <a:solidFill>
                      <a:srgbClr val="C6DB81"/>
                    </a:solidFill>
                  </a:tcPr>
                </a:tc>
                <a:tc>
                  <a:txBody>
                    <a:bodyPr/>
                    <a:lstStyle/>
                    <a:p>
                      <a:pPr algn="r" fontAlgn="b"/>
                      <a:r>
                        <a:rPr lang="en-GB" sz="800" b="0" i="0" u="none" strike="noStrike">
                          <a:solidFill>
                            <a:srgbClr val="000000"/>
                          </a:solidFill>
                          <a:effectLst/>
                          <a:latin typeface="Calibri"/>
                        </a:rPr>
                        <a:t>6.88</a:t>
                      </a:r>
                    </a:p>
                  </a:txBody>
                  <a:tcPr marL="6524" marR="6524" marT="6524" marB="0" anchor="b">
                    <a:lnL>
                      <a:noFill/>
                    </a:lnL>
                    <a:lnR>
                      <a:noFill/>
                    </a:lnR>
                    <a:lnT>
                      <a:noFill/>
                    </a:lnT>
                    <a:lnB>
                      <a:noFill/>
                    </a:lnB>
                    <a:solidFill>
                      <a:srgbClr val="B6D680"/>
                    </a:solidFill>
                  </a:tcPr>
                </a:tc>
                <a:tc>
                  <a:txBody>
                    <a:bodyPr/>
                    <a:lstStyle/>
                    <a:p>
                      <a:pPr algn="r" fontAlgn="b"/>
                      <a:r>
                        <a:rPr lang="en-GB" sz="800" b="0" i="0" u="none" strike="noStrike">
                          <a:solidFill>
                            <a:srgbClr val="000000"/>
                          </a:solidFill>
                          <a:effectLst/>
                          <a:latin typeface="Calibri"/>
                        </a:rPr>
                        <a:t>6.46</a:t>
                      </a:r>
                    </a:p>
                  </a:txBody>
                  <a:tcPr marL="6524" marR="6524" marT="6524" marB="0" anchor="b">
                    <a:lnL>
                      <a:noFill/>
                    </a:lnL>
                    <a:lnR>
                      <a:noFill/>
                    </a:lnR>
                    <a:lnT>
                      <a:noFill/>
                    </a:lnT>
                    <a:lnB>
                      <a:noFill/>
                    </a:lnB>
                    <a:solidFill>
                      <a:srgbClr val="C7DB81"/>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6.68</a:t>
                      </a:r>
                    </a:p>
                  </a:txBody>
                  <a:tcPr marL="6524" marR="6524" marT="6524" marB="0" anchor="b">
                    <a:lnL>
                      <a:noFill/>
                    </a:lnL>
                    <a:lnR>
                      <a:noFill/>
                    </a:lnR>
                    <a:lnT>
                      <a:noFill/>
                    </a:lnT>
                    <a:lnB>
                      <a:noFill/>
                    </a:lnB>
                    <a:solidFill>
                      <a:srgbClr val="D7E082"/>
                    </a:solidFill>
                  </a:tcPr>
                </a:tc>
                <a:tc>
                  <a:txBody>
                    <a:bodyPr/>
                    <a:lstStyle/>
                    <a:p>
                      <a:pPr algn="r" fontAlgn="b"/>
                      <a:r>
                        <a:rPr lang="en-GB" sz="800" b="0" i="0" u="none" strike="noStrike">
                          <a:solidFill>
                            <a:srgbClr val="000000"/>
                          </a:solidFill>
                          <a:effectLst/>
                          <a:latin typeface="Calibri"/>
                        </a:rPr>
                        <a:t>16.85</a:t>
                      </a:r>
                    </a:p>
                  </a:txBody>
                  <a:tcPr marL="6524" marR="6524" marT="6524" marB="0" anchor="b">
                    <a:lnL>
                      <a:noFill/>
                    </a:lnL>
                    <a:lnR>
                      <a:noFill/>
                    </a:lnR>
                    <a:lnT>
                      <a:noFill/>
                    </a:lnT>
                    <a:lnB>
                      <a:noFill/>
                    </a:lnB>
                    <a:solidFill>
                      <a:srgbClr val="C7DB81"/>
                    </a:solidFill>
                  </a:tcPr>
                </a:tc>
                <a:tc>
                  <a:txBody>
                    <a:bodyPr/>
                    <a:lstStyle/>
                    <a:p>
                      <a:pPr algn="r" fontAlgn="b"/>
                      <a:r>
                        <a:rPr lang="en-GB" sz="800" b="0" i="0" u="none" strike="noStrike">
                          <a:solidFill>
                            <a:srgbClr val="000000"/>
                          </a:solidFill>
                          <a:effectLst/>
                          <a:latin typeface="Calibri"/>
                        </a:rPr>
                        <a:t>-72.69</a:t>
                      </a:r>
                    </a:p>
                  </a:txBody>
                  <a:tcPr marL="6524" marR="6524" marT="6524" marB="0" anchor="b">
                    <a:lnL>
                      <a:noFill/>
                    </a:lnL>
                    <a:lnR>
                      <a:noFill/>
                    </a:lnR>
                    <a:lnT>
                      <a:noFill/>
                    </a:lnT>
                    <a:lnB>
                      <a:noFill/>
                    </a:lnB>
                    <a:solidFill>
                      <a:srgbClr val="FA9E75"/>
                    </a:solidFill>
                  </a:tcPr>
                </a:tc>
                <a:tc>
                  <a:txBody>
                    <a:bodyPr/>
                    <a:lstStyle/>
                    <a:p>
                      <a:pPr algn="r" fontAlgn="b"/>
                      <a:r>
                        <a:rPr lang="en-GB" sz="800" b="0" i="0" u="none" strike="noStrike">
                          <a:solidFill>
                            <a:srgbClr val="000000"/>
                          </a:solidFill>
                          <a:effectLst/>
                          <a:latin typeface="Calibri"/>
                        </a:rPr>
                        <a:t>3.21</a:t>
                      </a:r>
                    </a:p>
                  </a:txBody>
                  <a:tcPr marL="6524" marR="6524" marT="6524" marB="0" anchor="b">
                    <a:lnL>
                      <a:noFill/>
                    </a:lnL>
                    <a:lnR>
                      <a:noFill/>
                    </a:lnR>
                    <a:lnT>
                      <a:noFill/>
                    </a:lnT>
                    <a:lnB>
                      <a:noFill/>
                    </a:lnB>
                    <a:solidFill>
                      <a:srgbClr val="F8E984"/>
                    </a:solidFill>
                  </a:tcPr>
                </a:tc>
                <a:tc>
                  <a:txBody>
                    <a:bodyPr/>
                    <a:lstStyle/>
                    <a:p>
                      <a:pPr algn="r" fontAlgn="b"/>
                      <a:r>
                        <a:rPr lang="en-GB" sz="800" b="0" i="0" u="none" strike="noStrike">
                          <a:solidFill>
                            <a:srgbClr val="000000"/>
                          </a:solidFill>
                          <a:effectLst/>
                          <a:latin typeface="Calibri"/>
                        </a:rPr>
                        <a:t>17.38</a:t>
                      </a:r>
                    </a:p>
                  </a:txBody>
                  <a:tcPr marL="6524" marR="6524" marT="6524" marB="0" anchor="b">
                    <a:lnL>
                      <a:noFill/>
                    </a:lnL>
                    <a:lnR>
                      <a:noFill/>
                    </a:lnR>
                    <a:lnT>
                      <a:noFill/>
                    </a:lnT>
                    <a:lnB>
                      <a:noFill/>
                    </a:lnB>
                    <a:solidFill>
                      <a:srgbClr val="B4D680"/>
                    </a:solidFill>
                  </a:tcPr>
                </a:tc>
                <a:tc>
                  <a:txBody>
                    <a:bodyPr/>
                    <a:lstStyle/>
                    <a:p>
                      <a:pPr algn="r" fontAlgn="b"/>
                      <a:r>
                        <a:rPr lang="en-GB" sz="800" b="0" i="0" u="none" strike="noStrike">
                          <a:solidFill>
                            <a:srgbClr val="000000"/>
                          </a:solidFill>
                          <a:effectLst/>
                          <a:latin typeface="Calibri"/>
                        </a:rPr>
                        <a:t>18.95</a:t>
                      </a:r>
                    </a:p>
                  </a:txBody>
                  <a:tcPr marL="6524" marR="6524" marT="6524" marB="0" anchor="b">
                    <a:lnL>
                      <a:noFill/>
                    </a:lnL>
                    <a:lnR>
                      <a:noFill/>
                    </a:lnR>
                    <a:lnT>
                      <a:noFill/>
                    </a:lnT>
                    <a:lnB>
                      <a:noFill/>
                    </a:lnB>
                    <a:solidFill>
                      <a:srgbClr val="C5DB81"/>
                    </a:solidFill>
                  </a:tcPr>
                </a:tc>
                <a:tc>
                  <a:txBody>
                    <a:bodyPr/>
                    <a:lstStyle/>
                    <a:p>
                      <a:pPr algn="r" fontAlgn="b"/>
                      <a:r>
                        <a:rPr lang="en-GB" sz="800" b="0" i="0" u="none" strike="noStrike">
                          <a:solidFill>
                            <a:srgbClr val="000000"/>
                          </a:solidFill>
                          <a:effectLst/>
                          <a:latin typeface="Calibri"/>
                        </a:rPr>
                        <a:t>4.34</a:t>
                      </a:r>
                    </a:p>
                  </a:txBody>
                  <a:tcPr marL="6524" marR="6524" marT="6524" marB="0" anchor="b">
                    <a:lnL>
                      <a:noFill/>
                    </a:lnL>
                    <a:lnR>
                      <a:noFill/>
                    </a:lnR>
                    <a:lnT>
                      <a:noFill/>
                    </a:lnT>
                    <a:lnB>
                      <a:noFill/>
                    </a:lnB>
                    <a:solidFill>
                      <a:srgbClr val="D7E082"/>
                    </a:solidFill>
                  </a:tcPr>
                </a:tc>
                <a:tc>
                  <a:txBody>
                    <a:bodyPr/>
                    <a:lstStyle/>
                    <a:p>
                      <a:pPr algn="r" fontAlgn="b"/>
                      <a:r>
                        <a:rPr lang="en-GB" sz="800" b="0" i="0" u="none" strike="noStrike">
                          <a:solidFill>
                            <a:srgbClr val="000000"/>
                          </a:solidFill>
                          <a:effectLst/>
                          <a:latin typeface="Calibri"/>
                        </a:rPr>
                        <a:t>4.72</a:t>
                      </a:r>
                    </a:p>
                  </a:txBody>
                  <a:tcPr marL="6524" marR="6524" marT="6524" marB="0" anchor="b">
                    <a:lnL>
                      <a:noFill/>
                    </a:lnL>
                    <a:lnR>
                      <a:noFill/>
                    </a:lnR>
                    <a:lnT>
                      <a:noFill/>
                    </a:lnT>
                    <a:lnB>
                      <a:noFill/>
                    </a:lnB>
                    <a:solidFill>
                      <a:srgbClr val="CDDD82"/>
                    </a:solidFill>
                  </a:tcPr>
                </a:tc>
                <a:tc>
                  <a:txBody>
                    <a:bodyPr/>
                    <a:lstStyle/>
                    <a:p>
                      <a:pPr algn="r" fontAlgn="b"/>
                      <a:r>
                        <a:rPr lang="en-GB" sz="800" b="0" i="0" u="none" strike="noStrike">
                          <a:solidFill>
                            <a:srgbClr val="000000"/>
                          </a:solidFill>
                          <a:effectLst/>
                          <a:latin typeface="Calibri"/>
                        </a:rPr>
                        <a:t>7.54</a:t>
                      </a:r>
                    </a:p>
                  </a:txBody>
                  <a:tcPr marL="6524" marR="6524" marT="6524" marB="0" anchor="b">
                    <a:lnL>
                      <a:noFill/>
                    </a:lnL>
                    <a:lnR>
                      <a:noFill/>
                    </a:lnR>
                    <a:lnT>
                      <a:noFill/>
                    </a:lnT>
                    <a:lnB>
                      <a:noFill/>
                    </a:lnB>
                    <a:solidFill>
                      <a:srgbClr val="BDD881"/>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6.57</a:t>
                      </a:r>
                    </a:p>
                  </a:txBody>
                  <a:tcPr marL="6524" marR="6524" marT="6524" marB="0" anchor="b">
                    <a:lnL>
                      <a:noFill/>
                    </a:lnL>
                    <a:lnR>
                      <a:noFill/>
                    </a:lnR>
                    <a:lnT>
                      <a:noFill/>
                    </a:lnT>
                    <a:lnB>
                      <a:noFill/>
                    </a:lnB>
                    <a:solidFill>
                      <a:srgbClr val="D8E082"/>
                    </a:solidFill>
                  </a:tcPr>
                </a:tc>
                <a:tc>
                  <a:txBody>
                    <a:bodyPr/>
                    <a:lstStyle/>
                    <a:p>
                      <a:pPr algn="r" fontAlgn="b"/>
                      <a:r>
                        <a:rPr lang="en-GB" sz="800" b="0" i="0" u="none" strike="noStrike">
                          <a:solidFill>
                            <a:srgbClr val="000000"/>
                          </a:solidFill>
                          <a:effectLst/>
                          <a:latin typeface="Calibri"/>
                        </a:rPr>
                        <a:t>13.16</a:t>
                      </a:r>
                    </a:p>
                  </a:txBody>
                  <a:tcPr marL="6524" marR="6524" marT="6524" marB="0" anchor="b">
                    <a:lnL>
                      <a:noFill/>
                    </a:lnL>
                    <a:lnR>
                      <a:noFill/>
                    </a:lnR>
                    <a:lnT>
                      <a:noFill/>
                    </a:lnT>
                    <a:lnB>
                      <a:noFill/>
                    </a:lnB>
                    <a:solidFill>
                      <a:srgbClr val="D3DF82"/>
                    </a:solidFill>
                  </a:tcPr>
                </a:tc>
                <a:tc>
                  <a:txBody>
                    <a:bodyPr/>
                    <a:lstStyle/>
                    <a:p>
                      <a:pPr algn="r" fontAlgn="b"/>
                      <a:r>
                        <a:rPr lang="en-GB" sz="800" b="0" i="0" u="none" strike="noStrike">
                          <a:solidFill>
                            <a:srgbClr val="000000"/>
                          </a:solidFill>
                          <a:effectLst/>
                          <a:latin typeface="Calibri"/>
                        </a:rPr>
                        <a:t>-27.36</a:t>
                      </a:r>
                    </a:p>
                  </a:txBody>
                  <a:tcPr marL="6524" marR="6524" marT="6524" marB="0" anchor="b">
                    <a:lnL>
                      <a:noFill/>
                    </a:lnL>
                    <a:lnR>
                      <a:noFill/>
                    </a:lnR>
                    <a:lnT>
                      <a:noFill/>
                    </a:lnT>
                    <a:lnB>
                      <a:noFill/>
                    </a:lnB>
                    <a:solidFill>
                      <a:srgbClr val="FDCE7E"/>
                    </a:solidFill>
                  </a:tcPr>
                </a:tc>
                <a:tc>
                  <a:txBody>
                    <a:bodyPr/>
                    <a:lstStyle/>
                    <a:p>
                      <a:pPr algn="r" fontAlgn="b"/>
                      <a:r>
                        <a:rPr lang="en-GB" sz="800" b="0" i="0" u="none" strike="noStrike">
                          <a:solidFill>
                            <a:srgbClr val="000000"/>
                          </a:solidFill>
                          <a:effectLst/>
                          <a:latin typeface="Calibri"/>
                        </a:rPr>
                        <a:t>-14.54</a:t>
                      </a:r>
                    </a:p>
                  </a:txBody>
                  <a:tcPr marL="6524" marR="6524" marT="6524" marB="0" anchor="b">
                    <a:lnL>
                      <a:noFill/>
                    </a:lnL>
                    <a:lnR>
                      <a:noFill/>
                    </a:lnR>
                    <a:lnT>
                      <a:noFill/>
                    </a:lnT>
                    <a:lnB>
                      <a:noFill/>
                    </a:lnB>
                    <a:solidFill>
                      <a:srgbClr val="FDCC7E"/>
                    </a:solidFill>
                  </a:tcPr>
                </a:tc>
                <a:tc>
                  <a:txBody>
                    <a:bodyPr/>
                    <a:lstStyle/>
                    <a:p>
                      <a:pPr algn="r" fontAlgn="b"/>
                      <a:r>
                        <a:rPr lang="en-GB" sz="800" b="0" i="0" u="none" strike="noStrike">
                          <a:solidFill>
                            <a:srgbClr val="000000"/>
                          </a:solidFill>
                          <a:effectLst/>
                          <a:latin typeface="Calibri"/>
                        </a:rPr>
                        <a:t>-4.55</a:t>
                      </a:r>
                    </a:p>
                  </a:txBody>
                  <a:tcPr marL="6524" marR="6524" marT="6524" marB="0" anchor="b">
                    <a:lnL>
                      <a:noFill/>
                    </a:lnL>
                    <a:lnR>
                      <a:noFill/>
                    </a:lnR>
                    <a:lnT>
                      <a:noFill/>
                    </a:lnT>
                    <a:lnB>
                      <a:noFill/>
                    </a:lnB>
                    <a:solidFill>
                      <a:srgbClr val="FEDA80"/>
                    </a:solidFill>
                  </a:tcPr>
                </a:tc>
                <a:tc>
                  <a:txBody>
                    <a:bodyPr/>
                    <a:lstStyle/>
                    <a:p>
                      <a:pPr algn="r" fontAlgn="b"/>
                      <a:r>
                        <a:rPr lang="en-GB" sz="800" b="0" i="0" u="none" strike="noStrike">
                          <a:solidFill>
                            <a:srgbClr val="000000"/>
                          </a:solidFill>
                          <a:effectLst/>
                          <a:latin typeface="Calibri"/>
                        </a:rPr>
                        <a:t>12.98</a:t>
                      </a:r>
                    </a:p>
                  </a:txBody>
                  <a:tcPr marL="6524" marR="6524" marT="6524" marB="0" anchor="b">
                    <a:lnL>
                      <a:noFill/>
                    </a:lnL>
                    <a:lnR>
                      <a:noFill/>
                    </a:lnR>
                    <a:lnT>
                      <a:noFill/>
                    </a:lnT>
                    <a:lnB>
                      <a:noFill/>
                    </a:lnB>
                    <a:solidFill>
                      <a:srgbClr val="D7E082"/>
                    </a:solidFill>
                  </a:tcPr>
                </a:tc>
                <a:tc>
                  <a:txBody>
                    <a:bodyPr/>
                    <a:lstStyle/>
                    <a:p>
                      <a:pPr algn="r" fontAlgn="b"/>
                      <a:r>
                        <a:rPr lang="en-GB" sz="800" b="0" i="0" u="none" strike="noStrike">
                          <a:solidFill>
                            <a:srgbClr val="000000"/>
                          </a:solidFill>
                          <a:effectLst/>
                          <a:latin typeface="Calibri"/>
                        </a:rPr>
                        <a:t>8.72</a:t>
                      </a:r>
                    </a:p>
                  </a:txBody>
                  <a:tcPr marL="6524" marR="6524" marT="6524" marB="0" anchor="b">
                    <a:lnL>
                      <a:noFill/>
                    </a:lnL>
                    <a:lnR>
                      <a:noFill/>
                    </a:lnR>
                    <a:lnT>
                      <a:noFill/>
                    </a:lnT>
                    <a:lnB>
                      <a:noFill/>
                    </a:lnB>
                    <a:solidFill>
                      <a:srgbClr val="AFD480"/>
                    </a:solidFill>
                  </a:tcPr>
                </a:tc>
                <a:tc>
                  <a:txBody>
                    <a:bodyPr/>
                    <a:lstStyle/>
                    <a:p>
                      <a:pPr algn="r" fontAlgn="b"/>
                      <a:r>
                        <a:rPr lang="en-GB" sz="800" b="0" i="0" u="none" strike="noStrike">
                          <a:solidFill>
                            <a:srgbClr val="000000"/>
                          </a:solidFill>
                          <a:effectLst/>
                          <a:latin typeface="Calibri"/>
                        </a:rPr>
                        <a:t>10.05</a:t>
                      </a:r>
                    </a:p>
                  </a:txBody>
                  <a:tcPr marL="6524" marR="6524" marT="6524" marB="0" anchor="b">
                    <a:lnL>
                      <a:noFill/>
                    </a:lnL>
                    <a:lnR>
                      <a:noFill/>
                    </a:lnR>
                    <a:lnT>
                      <a:noFill/>
                    </a:lnT>
                    <a:lnB>
                      <a:noFill/>
                    </a:lnB>
                    <a:solidFill>
                      <a:srgbClr val="94CC7E"/>
                    </a:solidFill>
                  </a:tcPr>
                </a:tc>
                <a:tc>
                  <a:txBody>
                    <a:bodyPr/>
                    <a:lstStyle/>
                    <a:p>
                      <a:pPr algn="r" fontAlgn="b"/>
                      <a:r>
                        <a:rPr lang="en-GB" sz="800" b="0" i="0" u="none" strike="noStrike">
                          <a:solidFill>
                            <a:srgbClr val="000000"/>
                          </a:solidFill>
                          <a:effectLst/>
                          <a:latin typeface="Calibri"/>
                        </a:rPr>
                        <a:t>6.61</a:t>
                      </a:r>
                    </a:p>
                  </a:txBody>
                  <a:tcPr marL="6524" marR="6524" marT="6524" marB="0" anchor="b">
                    <a:lnL>
                      <a:noFill/>
                    </a:lnL>
                    <a:lnR>
                      <a:noFill/>
                    </a:lnR>
                    <a:lnT>
                      <a:noFill/>
                    </a:lnT>
                    <a:lnB>
                      <a:noFill/>
                    </a:lnB>
                    <a:solidFill>
                      <a:srgbClr val="C6DB81"/>
                    </a:solidFill>
                  </a:tcPr>
                </a:tc>
              </a:tr>
              <a:tr h="130481">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5.83</a:t>
                      </a:r>
                    </a:p>
                  </a:txBody>
                  <a:tcPr marL="6524" marR="6524" marT="6524" marB="0" anchor="b">
                    <a:lnL>
                      <a:noFill/>
                    </a:lnL>
                    <a:lnR>
                      <a:noFill/>
                    </a:lnR>
                    <a:lnT>
                      <a:noFill/>
                    </a:lnT>
                    <a:lnB>
                      <a:noFill/>
                    </a:lnB>
                    <a:solidFill>
                      <a:srgbClr val="DDE182"/>
                    </a:solidFill>
                  </a:tcPr>
                </a:tc>
                <a:tc>
                  <a:txBody>
                    <a:bodyPr/>
                    <a:lstStyle/>
                    <a:p>
                      <a:pPr algn="r" fontAlgn="b"/>
                      <a:r>
                        <a:rPr lang="en-GB" sz="800" b="0" i="0" u="none" strike="noStrike">
                          <a:solidFill>
                            <a:srgbClr val="000000"/>
                          </a:solidFill>
                          <a:effectLst/>
                          <a:latin typeface="Calibri"/>
                        </a:rPr>
                        <a:t>5.90</a:t>
                      </a:r>
                    </a:p>
                  </a:txBody>
                  <a:tcPr marL="6524" marR="6524" marT="6524" marB="0" anchor="b">
                    <a:lnL>
                      <a:noFill/>
                    </a:lnL>
                    <a:lnR>
                      <a:noFill/>
                    </a:lnR>
                    <a:lnT>
                      <a:noFill/>
                    </a:lnT>
                    <a:lnB>
                      <a:noFill/>
                    </a:lnB>
                    <a:solidFill>
                      <a:srgbClr val="ECE683"/>
                    </a:solidFill>
                  </a:tcPr>
                </a:tc>
                <a:tc>
                  <a:txBody>
                    <a:bodyPr/>
                    <a:lstStyle/>
                    <a:p>
                      <a:pPr algn="r" fontAlgn="b"/>
                      <a:r>
                        <a:rPr lang="en-GB" sz="800" b="0" i="0" u="none" strike="noStrike">
                          <a:solidFill>
                            <a:srgbClr val="000000"/>
                          </a:solidFill>
                          <a:effectLst/>
                          <a:latin typeface="Calibri"/>
                        </a:rPr>
                        <a:t>3.87</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2.71</a:t>
                      </a:r>
                    </a:p>
                  </a:txBody>
                  <a:tcPr marL="6524" marR="6524" marT="6524" marB="0" anchor="b">
                    <a:lnL>
                      <a:noFill/>
                    </a:lnL>
                    <a:lnR>
                      <a:noFill/>
                    </a:lnR>
                    <a:lnT>
                      <a:noFill/>
                    </a:lnT>
                    <a:lnB>
                      <a:noFill/>
                    </a:lnB>
                    <a:solidFill>
                      <a:srgbClr val="F9EA84"/>
                    </a:solidFill>
                  </a:tcPr>
                </a:tc>
                <a:tc>
                  <a:txBody>
                    <a:bodyPr/>
                    <a:lstStyle/>
                    <a:p>
                      <a:pPr algn="r" fontAlgn="b"/>
                      <a:r>
                        <a:rPr lang="en-GB" sz="800" b="0" i="0" u="none" strike="noStrike">
                          <a:solidFill>
                            <a:srgbClr val="000000"/>
                          </a:solidFill>
                          <a:effectLst/>
                          <a:latin typeface="Calibri"/>
                        </a:rPr>
                        <a:t>4.80</a:t>
                      </a:r>
                    </a:p>
                  </a:txBody>
                  <a:tcPr marL="6524" marR="6524" marT="6524" marB="0" anchor="b">
                    <a:lnL>
                      <a:noFill/>
                    </a:lnL>
                    <a:lnR>
                      <a:noFill/>
                    </a:lnR>
                    <a:lnT>
                      <a:noFill/>
                    </a:lnT>
                    <a:lnB>
                      <a:noFill/>
                    </a:lnB>
                    <a:solidFill>
                      <a:srgbClr val="EBE683"/>
                    </a:solidFill>
                  </a:tcPr>
                </a:tc>
                <a:tc>
                  <a:txBody>
                    <a:bodyPr/>
                    <a:lstStyle/>
                    <a:p>
                      <a:pPr algn="r" fontAlgn="b"/>
                      <a:r>
                        <a:rPr lang="en-GB" sz="800" b="0" i="0" u="none" strike="noStrike">
                          <a:solidFill>
                            <a:srgbClr val="000000"/>
                          </a:solidFill>
                          <a:effectLst/>
                          <a:latin typeface="Calibri"/>
                        </a:rPr>
                        <a:t>6.73</a:t>
                      </a:r>
                    </a:p>
                  </a:txBody>
                  <a:tcPr marL="6524" marR="6524" marT="6524" marB="0" anchor="b">
                    <a:lnL>
                      <a:noFill/>
                    </a:lnL>
                    <a:lnR>
                      <a:noFill/>
                    </a:lnR>
                    <a:lnT>
                      <a:noFill/>
                    </a:lnT>
                    <a:lnB>
                      <a:noFill/>
                    </a:lnB>
                    <a:solidFill>
                      <a:srgbClr val="EBE583"/>
                    </a:solidFill>
                  </a:tcPr>
                </a:tc>
                <a:tc>
                  <a:txBody>
                    <a:bodyPr/>
                    <a:lstStyle/>
                    <a:p>
                      <a:pPr algn="r" fontAlgn="b"/>
                      <a:r>
                        <a:rPr lang="en-GB" sz="800" b="0" i="0" u="none" strike="noStrike">
                          <a:solidFill>
                            <a:srgbClr val="000000"/>
                          </a:solidFill>
                          <a:effectLst/>
                          <a:latin typeface="Calibri"/>
                        </a:rPr>
                        <a:t>7.40</a:t>
                      </a:r>
                    </a:p>
                  </a:txBody>
                  <a:tcPr marL="6524" marR="6524" marT="6524" marB="0" anchor="b">
                    <a:lnL>
                      <a:noFill/>
                    </a:lnL>
                    <a:lnR>
                      <a:noFill/>
                    </a:lnR>
                    <a:lnT>
                      <a:noFill/>
                    </a:lnT>
                    <a:lnB>
                      <a:noFill/>
                    </a:lnB>
                    <a:solidFill>
                      <a:srgbClr val="BBD881"/>
                    </a:solidFill>
                  </a:tcPr>
                </a:tc>
                <a:tc>
                  <a:txBody>
                    <a:bodyPr/>
                    <a:lstStyle/>
                    <a:p>
                      <a:pPr algn="r" fontAlgn="b"/>
                      <a:r>
                        <a:rPr lang="en-GB" sz="800" b="0" i="0" u="none" strike="noStrike">
                          <a:solidFill>
                            <a:srgbClr val="000000"/>
                          </a:solidFill>
                          <a:effectLst/>
                          <a:latin typeface="Calibri"/>
                        </a:rPr>
                        <a:t>6.20</a:t>
                      </a:r>
                    </a:p>
                  </a:txBody>
                  <a:tcPr marL="6524" marR="6524" marT="6524" marB="0" anchor="b">
                    <a:lnL>
                      <a:noFill/>
                    </a:lnL>
                    <a:lnR>
                      <a:noFill/>
                    </a:lnR>
                    <a:lnT>
                      <a:noFill/>
                    </a:lnT>
                    <a:lnB>
                      <a:noFill/>
                    </a:lnB>
                    <a:solidFill>
                      <a:srgbClr val="BDD881"/>
                    </a:solidFill>
                  </a:tcPr>
                </a:tc>
                <a:tc>
                  <a:txBody>
                    <a:bodyPr/>
                    <a:lstStyle/>
                    <a:p>
                      <a:pPr algn="r" fontAlgn="b"/>
                      <a:r>
                        <a:rPr lang="en-GB" sz="800" b="0" i="0" u="none" strike="noStrike">
                          <a:solidFill>
                            <a:srgbClr val="000000"/>
                          </a:solidFill>
                          <a:effectLst/>
                          <a:latin typeface="Calibri"/>
                        </a:rPr>
                        <a:t>1.63</a:t>
                      </a:r>
                    </a:p>
                  </a:txBody>
                  <a:tcPr marL="6524" marR="6524" marT="6524" marB="0" anchor="b">
                    <a:lnL>
                      <a:noFill/>
                    </a:lnL>
                    <a:lnR>
                      <a:noFill/>
                    </a:lnR>
                    <a:lnT>
                      <a:noFill/>
                    </a:lnT>
                    <a:lnB>
                      <a:noFill/>
                    </a:lnB>
                    <a:solidFill>
                      <a:srgbClr val="F1E784"/>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5.51</a:t>
                      </a:r>
                    </a:p>
                  </a:txBody>
                  <a:tcPr marL="6524" marR="6524" marT="6524" marB="0" anchor="b">
                    <a:lnL>
                      <a:noFill/>
                    </a:lnL>
                    <a:lnR>
                      <a:noFill/>
                    </a:lnR>
                    <a:lnT>
                      <a:noFill/>
                    </a:lnT>
                    <a:lnB>
                      <a:noFill/>
                    </a:lnB>
                    <a:solidFill>
                      <a:srgbClr val="DEE283"/>
                    </a:solidFill>
                  </a:tcPr>
                </a:tc>
                <a:tc>
                  <a:txBody>
                    <a:bodyPr/>
                    <a:lstStyle/>
                    <a:p>
                      <a:pPr algn="r" fontAlgn="b"/>
                      <a:r>
                        <a:rPr lang="en-GB" sz="800" b="0" i="0" u="none" strike="noStrike">
                          <a:solidFill>
                            <a:srgbClr val="000000"/>
                          </a:solidFill>
                          <a:effectLst/>
                          <a:latin typeface="Calibri"/>
                        </a:rPr>
                        <a:t>13.23</a:t>
                      </a:r>
                    </a:p>
                  </a:txBody>
                  <a:tcPr marL="6524" marR="6524" marT="6524" marB="0" anchor="b">
                    <a:lnL>
                      <a:noFill/>
                    </a:lnL>
                    <a:lnR>
                      <a:noFill/>
                    </a:lnR>
                    <a:lnT>
                      <a:noFill/>
                    </a:lnT>
                    <a:lnB>
                      <a:noFill/>
                    </a:lnB>
                    <a:solidFill>
                      <a:srgbClr val="D3DF82"/>
                    </a:solidFill>
                  </a:tcPr>
                </a:tc>
                <a:tc>
                  <a:txBody>
                    <a:bodyPr/>
                    <a:lstStyle/>
                    <a:p>
                      <a:pPr algn="r" fontAlgn="b"/>
                      <a:r>
                        <a:rPr lang="en-GB" sz="800" b="0" i="0" u="none" strike="noStrike">
                          <a:solidFill>
                            <a:srgbClr val="000000"/>
                          </a:solidFill>
                          <a:effectLst/>
                          <a:latin typeface="Calibri"/>
                        </a:rPr>
                        <a:t>-100.52</a:t>
                      </a:r>
                    </a:p>
                  </a:txBody>
                  <a:tcPr marL="6524" marR="6524" marT="6524" marB="0" anchor="b">
                    <a:lnL>
                      <a:noFill/>
                    </a:lnL>
                    <a:lnR>
                      <a:noFill/>
                    </a:lnR>
                    <a:lnT>
                      <a:noFill/>
                    </a:lnT>
                    <a:lnB>
                      <a:noFill/>
                    </a:lnB>
                    <a:solidFill>
                      <a:srgbClr val="F9806F"/>
                    </a:solidFill>
                  </a:tcPr>
                </a:tc>
                <a:tc>
                  <a:txBody>
                    <a:bodyPr/>
                    <a:lstStyle/>
                    <a:p>
                      <a:pPr algn="r" fontAlgn="b"/>
                      <a:r>
                        <a:rPr lang="en-GB" sz="800" b="0" i="0" u="none" strike="noStrike">
                          <a:solidFill>
                            <a:srgbClr val="000000"/>
                          </a:solidFill>
                          <a:effectLst/>
                          <a:latin typeface="Calibri"/>
                        </a:rPr>
                        <a:t>14.23</a:t>
                      </a:r>
                    </a:p>
                  </a:txBody>
                  <a:tcPr marL="6524" marR="6524" marT="6524" marB="0" anchor="b">
                    <a:lnL>
                      <a:noFill/>
                    </a:lnL>
                    <a:lnR>
                      <a:noFill/>
                    </a:lnR>
                    <a:lnT>
                      <a:noFill/>
                    </a:lnT>
                    <a:lnB>
                      <a:noFill/>
                    </a:lnB>
                    <a:solidFill>
                      <a:srgbClr val="DCE182"/>
                    </a:solidFill>
                  </a:tcPr>
                </a:tc>
                <a:tc>
                  <a:txBody>
                    <a:bodyPr/>
                    <a:lstStyle/>
                    <a:p>
                      <a:pPr algn="r" fontAlgn="b"/>
                      <a:r>
                        <a:rPr lang="en-GB" sz="800" b="0" i="0" u="none" strike="noStrike">
                          <a:solidFill>
                            <a:srgbClr val="000000"/>
                          </a:solidFill>
                          <a:effectLst/>
                          <a:latin typeface="Calibri"/>
                        </a:rPr>
                        <a:t>17.21</a:t>
                      </a:r>
                    </a:p>
                  </a:txBody>
                  <a:tcPr marL="6524" marR="6524" marT="6524" marB="0" anchor="b">
                    <a:lnL>
                      <a:noFill/>
                    </a:lnL>
                    <a:lnR>
                      <a:noFill/>
                    </a:lnR>
                    <a:lnT>
                      <a:noFill/>
                    </a:lnT>
                    <a:lnB>
                      <a:noFill/>
                    </a:lnB>
                    <a:solidFill>
                      <a:srgbClr val="B5D680"/>
                    </a:solidFill>
                  </a:tcPr>
                </a:tc>
                <a:tc>
                  <a:txBody>
                    <a:bodyPr/>
                    <a:lstStyle/>
                    <a:p>
                      <a:pPr algn="r" fontAlgn="b"/>
                      <a:r>
                        <a:rPr lang="en-GB" sz="800" b="0" i="0" u="none" strike="noStrike">
                          <a:solidFill>
                            <a:srgbClr val="000000"/>
                          </a:solidFill>
                          <a:effectLst/>
                          <a:latin typeface="Calibri"/>
                        </a:rPr>
                        <a:t>16.72</a:t>
                      </a:r>
                    </a:p>
                  </a:txBody>
                  <a:tcPr marL="6524" marR="6524" marT="6524" marB="0" anchor="b">
                    <a:lnL>
                      <a:noFill/>
                    </a:lnL>
                    <a:lnR>
                      <a:noFill/>
                    </a:lnR>
                    <a:lnT>
                      <a:noFill/>
                    </a:lnT>
                    <a:lnB>
                      <a:noFill/>
                    </a:lnB>
                    <a:solidFill>
                      <a:srgbClr val="CCDD82"/>
                    </a:solidFill>
                  </a:tcPr>
                </a:tc>
                <a:tc>
                  <a:txBody>
                    <a:bodyPr/>
                    <a:lstStyle/>
                    <a:p>
                      <a:pPr algn="r" fontAlgn="b"/>
                      <a:r>
                        <a:rPr lang="en-GB" sz="800" b="0" i="0" u="none" strike="noStrike">
                          <a:solidFill>
                            <a:srgbClr val="000000"/>
                          </a:solidFill>
                          <a:effectLst/>
                          <a:latin typeface="Calibri"/>
                        </a:rPr>
                        <a:t>7.02</a:t>
                      </a:r>
                    </a:p>
                  </a:txBody>
                  <a:tcPr marL="6524" marR="6524" marT="6524" marB="0" anchor="b">
                    <a:lnL>
                      <a:noFill/>
                    </a:lnL>
                    <a:lnR>
                      <a:noFill/>
                    </a:lnR>
                    <a:lnT>
                      <a:noFill/>
                    </a:lnT>
                    <a:lnB>
                      <a:noFill/>
                    </a:lnB>
                    <a:solidFill>
                      <a:srgbClr val="BED981"/>
                    </a:solidFill>
                  </a:tcPr>
                </a:tc>
                <a:tc>
                  <a:txBody>
                    <a:bodyPr/>
                    <a:lstStyle/>
                    <a:p>
                      <a:pPr algn="r" fontAlgn="b"/>
                      <a:r>
                        <a:rPr lang="en-GB" sz="800" b="0" i="0" u="none" strike="noStrike">
                          <a:solidFill>
                            <a:srgbClr val="000000"/>
                          </a:solidFill>
                          <a:effectLst/>
                          <a:latin typeface="Calibri"/>
                        </a:rPr>
                        <a:t>5.52</a:t>
                      </a:r>
                    </a:p>
                  </a:txBody>
                  <a:tcPr marL="6524" marR="6524" marT="6524" marB="0" anchor="b">
                    <a:lnL>
                      <a:noFill/>
                    </a:lnL>
                    <a:lnR>
                      <a:noFill/>
                    </a:lnR>
                    <a:lnT>
                      <a:noFill/>
                    </a:lnT>
                    <a:lnB>
                      <a:noFill/>
                    </a:lnB>
                    <a:solidFill>
                      <a:srgbClr val="C4DA81"/>
                    </a:solidFill>
                  </a:tcPr>
                </a:tc>
                <a:tc>
                  <a:txBody>
                    <a:bodyPr/>
                    <a:lstStyle/>
                    <a:p>
                      <a:pPr algn="r" fontAlgn="b"/>
                      <a:r>
                        <a:rPr lang="en-GB" sz="800" b="0" i="0" u="none" strike="noStrike">
                          <a:solidFill>
                            <a:srgbClr val="000000"/>
                          </a:solidFill>
                          <a:effectLst/>
                          <a:latin typeface="Calibri"/>
                        </a:rPr>
                        <a:t>7.58</a:t>
                      </a:r>
                    </a:p>
                  </a:txBody>
                  <a:tcPr marL="6524" marR="6524" marT="6524" marB="0" anchor="b">
                    <a:lnL>
                      <a:noFill/>
                    </a:lnL>
                    <a:lnR>
                      <a:noFill/>
                    </a:lnR>
                    <a:lnT>
                      <a:noFill/>
                    </a:lnT>
                    <a:lnB>
                      <a:noFill/>
                    </a:lnB>
                    <a:solidFill>
                      <a:srgbClr val="BDD881"/>
                    </a:solidFill>
                  </a:tcPr>
                </a:tc>
              </a:tr>
              <a:tr h="130481">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5.33</a:t>
                      </a:r>
                    </a:p>
                  </a:txBody>
                  <a:tcPr marL="6524" marR="6524" marT="6524" marB="0" anchor="b">
                    <a:lnL>
                      <a:noFill/>
                    </a:lnL>
                    <a:lnR>
                      <a:noFill/>
                    </a:lnR>
                    <a:lnT>
                      <a:noFill/>
                    </a:lnT>
                    <a:lnB>
                      <a:noFill/>
                    </a:lnB>
                    <a:solidFill>
                      <a:srgbClr val="E0E283"/>
                    </a:solidFill>
                  </a:tcPr>
                </a:tc>
                <a:tc>
                  <a:txBody>
                    <a:bodyPr/>
                    <a:lstStyle/>
                    <a:p>
                      <a:pPr algn="r" fontAlgn="b"/>
                      <a:r>
                        <a:rPr lang="en-GB" sz="800" b="0" i="0" u="none" strike="noStrike">
                          <a:solidFill>
                            <a:srgbClr val="000000"/>
                          </a:solidFill>
                          <a:effectLst/>
                          <a:latin typeface="Calibri"/>
                        </a:rPr>
                        <a:t>6.00</a:t>
                      </a:r>
                    </a:p>
                  </a:txBody>
                  <a:tcPr marL="6524" marR="6524" marT="6524" marB="0" anchor="b">
                    <a:lnL>
                      <a:noFill/>
                    </a:lnL>
                    <a:lnR>
                      <a:noFill/>
                    </a:lnR>
                    <a:lnT>
                      <a:noFill/>
                    </a:lnT>
                    <a:lnB>
                      <a:noFill/>
                    </a:lnB>
                    <a:solidFill>
                      <a:srgbClr val="EBE683"/>
                    </a:solidFill>
                  </a:tcPr>
                </a:tc>
                <a:tc>
                  <a:txBody>
                    <a:bodyPr/>
                    <a:lstStyle/>
                    <a:p>
                      <a:pPr algn="r" fontAlgn="b"/>
                      <a:r>
                        <a:rPr lang="en-GB" sz="800" b="0" i="0" u="none" strike="noStrike">
                          <a:solidFill>
                            <a:srgbClr val="000000"/>
                          </a:solidFill>
                          <a:effectLst/>
                          <a:latin typeface="Calibri"/>
                        </a:rPr>
                        <a:t>-2.76</a:t>
                      </a:r>
                    </a:p>
                  </a:txBody>
                  <a:tcPr marL="6524" marR="6524" marT="6524" marB="0" anchor="b">
                    <a:lnL>
                      <a:noFill/>
                    </a:lnL>
                    <a:lnR>
                      <a:noFill/>
                    </a:lnR>
                    <a:lnT>
                      <a:noFill/>
                    </a:lnT>
                    <a:lnB>
                      <a:noFill/>
                    </a:lnB>
                    <a:solidFill>
                      <a:srgbClr val="FEE883"/>
                    </a:solidFill>
                  </a:tcPr>
                </a:tc>
                <a:tc>
                  <a:txBody>
                    <a:bodyPr/>
                    <a:lstStyle/>
                    <a:p>
                      <a:pPr algn="r" fontAlgn="b"/>
                      <a:r>
                        <a:rPr lang="en-GB" sz="800" b="0" i="0" u="none" strike="noStrike">
                          <a:solidFill>
                            <a:srgbClr val="000000"/>
                          </a:solidFill>
                          <a:effectLst/>
                          <a:latin typeface="Calibri"/>
                        </a:rPr>
                        <a:t>3.41</a:t>
                      </a:r>
                    </a:p>
                  </a:txBody>
                  <a:tcPr marL="6524" marR="6524" marT="6524" marB="0" anchor="b">
                    <a:lnL>
                      <a:noFill/>
                    </a:lnL>
                    <a:lnR>
                      <a:noFill/>
                    </a:lnR>
                    <a:lnT>
                      <a:noFill/>
                    </a:lnT>
                    <a:lnB>
                      <a:noFill/>
                    </a:lnB>
                    <a:solidFill>
                      <a:srgbClr val="F7E984"/>
                    </a:solidFill>
                  </a:tcPr>
                </a:tc>
                <a:tc>
                  <a:txBody>
                    <a:bodyPr/>
                    <a:lstStyle/>
                    <a:p>
                      <a:pPr algn="r" fontAlgn="b"/>
                      <a:r>
                        <a:rPr lang="en-GB" sz="800" b="0" i="0" u="none" strike="noStrike">
                          <a:solidFill>
                            <a:srgbClr val="000000"/>
                          </a:solidFill>
                          <a:effectLst/>
                          <a:latin typeface="Calibri"/>
                        </a:rPr>
                        <a:t>5.34</a:t>
                      </a:r>
                    </a:p>
                  </a:txBody>
                  <a:tcPr marL="6524" marR="6524" marT="6524" marB="0" anchor="b">
                    <a:lnL>
                      <a:noFill/>
                    </a:lnL>
                    <a:lnR>
                      <a:noFill/>
                    </a:lnR>
                    <a:lnT>
                      <a:noFill/>
                    </a:lnT>
                    <a:lnB>
                      <a:noFill/>
                    </a:lnB>
                    <a:solidFill>
                      <a:srgbClr val="E8E583"/>
                    </a:solidFill>
                  </a:tcPr>
                </a:tc>
                <a:tc>
                  <a:txBody>
                    <a:bodyPr/>
                    <a:lstStyle/>
                    <a:p>
                      <a:pPr algn="r" fontAlgn="b"/>
                      <a:r>
                        <a:rPr lang="en-GB" sz="800" b="0" i="0" u="none" strike="noStrike">
                          <a:solidFill>
                            <a:srgbClr val="000000"/>
                          </a:solidFill>
                          <a:effectLst/>
                          <a:latin typeface="Calibri"/>
                        </a:rPr>
                        <a:t>7.18</a:t>
                      </a:r>
                    </a:p>
                  </a:txBody>
                  <a:tcPr marL="6524" marR="6524" marT="6524" marB="0" anchor="b">
                    <a:lnL>
                      <a:noFill/>
                    </a:lnL>
                    <a:lnR>
                      <a:noFill/>
                    </a:lnR>
                    <a:lnT>
                      <a:noFill/>
                    </a:lnT>
                    <a:lnB>
                      <a:noFill/>
                    </a:lnB>
                    <a:solidFill>
                      <a:srgbClr val="E9E583"/>
                    </a:solidFill>
                  </a:tcPr>
                </a:tc>
                <a:tc>
                  <a:txBody>
                    <a:bodyPr/>
                    <a:lstStyle/>
                    <a:p>
                      <a:pPr algn="r" fontAlgn="b"/>
                      <a:r>
                        <a:rPr lang="en-GB" sz="800" b="0" i="0" u="none" strike="noStrike">
                          <a:solidFill>
                            <a:srgbClr val="000000"/>
                          </a:solidFill>
                          <a:effectLst/>
                          <a:latin typeface="Calibri"/>
                        </a:rPr>
                        <a:t>5.59</a:t>
                      </a:r>
                    </a:p>
                  </a:txBody>
                  <a:tcPr marL="6524" marR="6524" marT="6524" marB="0" anchor="b">
                    <a:lnL>
                      <a:noFill/>
                    </a:lnL>
                    <a:lnR>
                      <a:noFill/>
                    </a:lnR>
                    <a:lnT>
                      <a:noFill/>
                    </a:lnT>
                    <a:lnB>
                      <a:noFill/>
                    </a:lnB>
                    <a:solidFill>
                      <a:srgbClr val="CCDD82"/>
                    </a:solidFill>
                  </a:tcPr>
                </a:tc>
                <a:tc>
                  <a:txBody>
                    <a:bodyPr/>
                    <a:lstStyle/>
                    <a:p>
                      <a:pPr algn="r" fontAlgn="b"/>
                      <a:r>
                        <a:rPr lang="en-GB" sz="800" b="0" i="0" u="none" strike="noStrike">
                          <a:solidFill>
                            <a:srgbClr val="000000"/>
                          </a:solidFill>
                          <a:effectLst/>
                          <a:latin typeface="Calibri"/>
                        </a:rPr>
                        <a:t>5.00</a:t>
                      </a:r>
                    </a:p>
                  </a:txBody>
                  <a:tcPr marL="6524" marR="6524" marT="6524" marB="0" anchor="b">
                    <a:lnL>
                      <a:noFill/>
                    </a:lnL>
                    <a:lnR>
                      <a:noFill/>
                    </a:lnR>
                    <a:lnT>
                      <a:noFill/>
                    </a:lnT>
                    <a:lnB>
                      <a:noFill/>
                    </a:lnB>
                    <a:solidFill>
                      <a:srgbClr val="CADC81"/>
                    </a:solidFill>
                  </a:tcPr>
                </a:tc>
                <a:tc>
                  <a:txBody>
                    <a:bodyPr/>
                    <a:lstStyle/>
                    <a:p>
                      <a:pPr algn="r" fontAlgn="b"/>
                      <a:r>
                        <a:rPr lang="en-GB" sz="800" b="0" i="0" u="none" strike="noStrike">
                          <a:solidFill>
                            <a:srgbClr val="000000"/>
                          </a:solidFill>
                          <a:effectLst/>
                          <a:latin typeface="Calibri"/>
                        </a:rPr>
                        <a:t>3.37</a:t>
                      </a:r>
                    </a:p>
                  </a:txBody>
                  <a:tcPr marL="6524" marR="6524" marT="6524" marB="0" anchor="b">
                    <a:lnL>
                      <a:noFill/>
                    </a:lnL>
                    <a:lnR>
                      <a:noFill/>
                    </a:lnR>
                    <a:lnT>
                      <a:noFill/>
                    </a:lnT>
                    <a:lnB>
                      <a:noFill/>
                    </a:lnB>
                    <a:solidFill>
                      <a:srgbClr val="E2E383"/>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4.33</a:t>
                      </a:r>
                    </a:p>
                  </a:txBody>
                  <a:tcPr marL="6524" marR="6524" marT="6524" marB="0" anchor="b">
                    <a:lnL>
                      <a:noFill/>
                    </a:lnL>
                    <a:lnR>
                      <a:noFill/>
                    </a:lnR>
                    <a:lnT>
                      <a:noFill/>
                    </a:lnT>
                    <a:lnB>
                      <a:noFill/>
                    </a:lnB>
                    <a:solidFill>
                      <a:srgbClr val="E6E483"/>
                    </a:solidFill>
                  </a:tcPr>
                </a:tc>
                <a:tc>
                  <a:txBody>
                    <a:bodyPr/>
                    <a:lstStyle/>
                    <a:p>
                      <a:pPr algn="r" fontAlgn="b"/>
                      <a:r>
                        <a:rPr lang="en-GB" sz="800" b="0" i="0" u="none" strike="noStrike">
                          <a:solidFill>
                            <a:srgbClr val="000000"/>
                          </a:solidFill>
                          <a:effectLst/>
                          <a:latin typeface="Calibri"/>
                        </a:rPr>
                        <a:t>14.38</a:t>
                      </a:r>
                    </a:p>
                  </a:txBody>
                  <a:tcPr marL="6524" marR="6524" marT="6524" marB="0" anchor="b">
                    <a:lnL>
                      <a:noFill/>
                    </a:lnL>
                    <a:lnR>
                      <a:noFill/>
                    </a:lnR>
                    <a:lnT>
                      <a:noFill/>
                    </a:lnT>
                    <a:lnB>
                      <a:noFill/>
                    </a:lnB>
                    <a:solidFill>
                      <a:srgbClr val="CFDE82"/>
                    </a:solidFill>
                  </a:tcPr>
                </a:tc>
                <a:tc>
                  <a:txBody>
                    <a:bodyPr/>
                    <a:lstStyle/>
                    <a:p>
                      <a:pPr algn="r" fontAlgn="b"/>
                      <a:r>
                        <a:rPr lang="en-GB" sz="800" b="0" i="0" u="none" strike="noStrike">
                          <a:solidFill>
                            <a:srgbClr val="000000"/>
                          </a:solidFill>
                          <a:effectLst/>
                          <a:latin typeface="Calibri"/>
                        </a:rPr>
                        <a:t>-109.90</a:t>
                      </a:r>
                    </a:p>
                  </a:txBody>
                  <a:tcPr marL="6524" marR="6524" marT="6524" marB="0" anchor="b">
                    <a:lnL>
                      <a:noFill/>
                    </a:lnL>
                    <a:lnR>
                      <a:noFill/>
                    </a:lnR>
                    <a:lnT>
                      <a:noFill/>
                    </a:lnT>
                    <a:lnB>
                      <a:noFill/>
                    </a:lnB>
                    <a:solidFill>
                      <a:srgbClr val="F8766D"/>
                    </a:solidFill>
                  </a:tcPr>
                </a:tc>
                <a:tc>
                  <a:txBody>
                    <a:bodyPr/>
                    <a:lstStyle/>
                    <a:p>
                      <a:pPr algn="r" fontAlgn="b"/>
                      <a:r>
                        <a:rPr lang="en-GB" sz="800" b="0" i="0" u="none" strike="noStrike">
                          <a:solidFill>
                            <a:srgbClr val="000000"/>
                          </a:solidFill>
                          <a:effectLst/>
                          <a:latin typeface="Calibri"/>
                        </a:rPr>
                        <a:t>0.90</a:t>
                      </a:r>
                    </a:p>
                  </a:txBody>
                  <a:tcPr marL="6524" marR="6524" marT="6524" marB="0" anchor="b">
                    <a:lnL>
                      <a:noFill/>
                    </a:lnL>
                    <a:lnR>
                      <a:noFill/>
                    </a:lnR>
                    <a:lnT>
                      <a:noFill/>
                    </a:lnT>
                    <a:lnB>
                      <a:noFill/>
                    </a:lnB>
                    <a:solidFill>
                      <a:srgbClr val="FDEB84"/>
                    </a:solidFill>
                  </a:tcPr>
                </a:tc>
                <a:tc>
                  <a:txBody>
                    <a:bodyPr/>
                    <a:lstStyle/>
                    <a:p>
                      <a:pPr algn="r" fontAlgn="b"/>
                      <a:r>
                        <a:rPr lang="en-GB" sz="800" b="0" i="0" u="none" strike="noStrike">
                          <a:solidFill>
                            <a:srgbClr val="000000"/>
                          </a:solidFill>
                          <a:effectLst/>
                          <a:latin typeface="Calibri"/>
                        </a:rPr>
                        <a:t>9.23</a:t>
                      </a:r>
                    </a:p>
                  </a:txBody>
                  <a:tcPr marL="6524" marR="6524" marT="6524" marB="0" anchor="b">
                    <a:lnL>
                      <a:noFill/>
                    </a:lnL>
                    <a:lnR>
                      <a:noFill/>
                    </a:lnR>
                    <a:lnT>
                      <a:noFill/>
                    </a:lnT>
                    <a:lnB>
                      <a:noFill/>
                    </a:lnB>
                    <a:solidFill>
                      <a:srgbClr val="D8E082"/>
                    </a:solidFill>
                  </a:tcPr>
                </a:tc>
                <a:tc>
                  <a:txBody>
                    <a:bodyPr/>
                    <a:lstStyle/>
                    <a:p>
                      <a:pPr algn="r" fontAlgn="b"/>
                      <a:r>
                        <a:rPr lang="en-GB" sz="800" b="0" i="0" u="none" strike="noStrike">
                          <a:solidFill>
                            <a:srgbClr val="000000"/>
                          </a:solidFill>
                          <a:effectLst/>
                          <a:latin typeface="Calibri"/>
                        </a:rPr>
                        <a:t>17.84</a:t>
                      </a:r>
                    </a:p>
                  </a:txBody>
                  <a:tcPr marL="6524" marR="6524" marT="6524" marB="0" anchor="b">
                    <a:lnL>
                      <a:noFill/>
                    </a:lnL>
                    <a:lnR>
                      <a:noFill/>
                    </a:lnR>
                    <a:lnT>
                      <a:noFill/>
                    </a:lnT>
                    <a:lnB>
                      <a:noFill/>
                    </a:lnB>
                    <a:solidFill>
                      <a:srgbClr val="C8DC81"/>
                    </a:solidFill>
                  </a:tcPr>
                </a:tc>
                <a:tc>
                  <a:txBody>
                    <a:bodyPr/>
                    <a:lstStyle/>
                    <a:p>
                      <a:pPr algn="r" fontAlgn="b"/>
                      <a:r>
                        <a:rPr lang="en-GB" sz="800" b="0" i="0" u="none" strike="noStrike">
                          <a:solidFill>
                            <a:srgbClr val="000000"/>
                          </a:solidFill>
                          <a:effectLst/>
                          <a:latin typeface="Calibri"/>
                        </a:rPr>
                        <a:t>8.21</a:t>
                      </a:r>
                    </a:p>
                  </a:txBody>
                  <a:tcPr marL="6524" marR="6524" marT="6524" marB="0" anchor="b">
                    <a:lnL>
                      <a:noFill/>
                    </a:lnL>
                    <a:lnR>
                      <a:noFill/>
                    </a:lnR>
                    <a:lnT>
                      <a:noFill/>
                    </a:lnT>
                    <a:lnB>
                      <a:noFill/>
                    </a:lnB>
                    <a:solidFill>
                      <a:srgbClr val="B3D680"/>
                    </a:solidFill>
                  </a:tcPr>
                </a:tc>
                <a:tc>
                  <a:txBody>
                    <a:bodyPr/>
                    <a:lstStyle/>
                    <a:p>
                      <a:pPr algn="r" fontAlgn="b"/>
                      <a:r>
                        <a:rPr lang="en-GB" sz="800" b="0" i="0" u="none" strike="noStrike">
                          <a:solidFill>
                            <a:srgbClr val="000000"/>
                          </a:solidFill>
                          <a:effectLst/>
                          <a:latin typeface="Calibri"/>
                        </a:rPr>
                        <a:t>7.21</a:t>
                      </a:r>
                    </a:p>
                  </a:txBody>
                  <a:tcPr marL="6524" marR="6524" marT="6524" marB="0" anchor="b">
                    <a:lnL>
                      <a:noFill/>
                    </a:lnL>
                    <a:lnR>
                      <a:noFill/>
                    </a:lnR>
                    <a:lnT>
                      <a:noFill/>
                    </a:lnT>
                    <a:lnB>
                      <a:noFill/>
                    </a:lnB>
                    <a:solidFill>
                      <a:srgbClr val="B2D580"/>
                    </a:solidFill>
                  </a:tcPr>
                </a:tc>
                <a:tc>
                  <a:txBody>
                    <a:bodyPr/>
                    <a:lstStyle/>
                    <a:p>
                      <a:pPr algn="r" fontAlgn="b"/>
                      <a:r>
                        <a:rPr lang="en-GB" sz="800" b="0" i="0" u="none" strike="noStrike">
                          <a:solidFill>
                            <a:srgbClr val="000000"/>
                          </a:solidFill>
                          <a:effectLst/>
                          <a:latin typeface="Calibri"/>
                        </a:rPr>
                        <a:t>7.21</a:t>
                      </a:r>
                    </a:p>
                  </a:txBody>
                  <a:tcPr marL="6524" marR="6524" marT="6524" marB="0" anchor="b">
                    <a:lnL>
                      <a:noFill/>
                    </a:lnL>
                    <a:lnR>
                      <a:noFill/>
                    </a:lnR>
                    <a:lnT>
                      <a:noFill/>
                    </a:lnT>
                    <a:lnB>
                      <a:noFill/>
                    </a:lnB>
                    <a:solidFill>
                      <a:srgbClr val="C0D981"/>
                    </a:solidFill>
                  </a:tcPr>
                </a:tc>
              </a:tr>
              <a:tr h="130481">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4.11</a:t>
                      </a:r>
                    </a:p>
                  </a:txBody>
                  <a:tcPr marL="6524" marR="6524" marT="6524" marB="0" anchor="b">
                    <a:lnL>
                      <a:noFill/>
                    </a:lnL>
                    <a:lnR>
                      <a:noFill/>
                    </a:lnR>
                    <a:lnT>
                      <a:noFill/>
                    </a:lnT>
                    <a:lnB>
                      <a:noFill/>
                    </a:lnB>
                    <a:solidFill>
                      <a:srgbClr val="E7E483"/>
                    </a:solidFill>
                  </a:tcPr>
                </a:tc>
                <a:tc>
                  <a:txBody>
                    <a:bodyPr/>
                    <a:lstStyle/>
                    <a:p>
                      <a:pPr algn="r" fontAlgn="b"/>
                      <a:r>
                        <a:rPr lang="en-GB" sz="800" b="0" i="0" u="none" strike="noStrike">
                          <a:solidFill>
                            <a:srgbClr val="000000"/>
                          </a:solidFill>
                          <a:effectLst/>
                          <a:latin typeface="Calibri"/>
                        </a:rPr>
                        <a:t>5.55</a:t>
                      </a:r>
                    </a:p>
                  </a:txBody>
                  <a:tcPr marL="6524" marR="6524" marT="6524" marB="0" anchor="b">
                    <a:lnL>
                      <a:noFill/>
                    </a:lnL>
                    <a:lnR>
                      <a:noFill/>
                    </a:lnR>
                    <a:lnT>
                      <a:noFill/>
                    </a:lnT>
                    <a:lnB>
                      <a:noFill/>
                    </a:lnB>
                    <a:solidFill>
                      <a:srgbClr val="EDE683"/>
                    </a:solidFill>
                  </a:tcPr>
                </a:tc>
                <a:tc>
                  <a:txBody>
                    <a:bodyPr/>
                    <a:lstStyle/>
                    <a:p>
                      <a:pPr algn="r" fontAlgn="b"/>
                      <a:r>
                        <a:rPr lang="en-GB" sz="800" b="0" i="0" u="none" strike="noStrike">
                          <a:solidFill>
                            <a:srgbClr val="000000"/>
                          </a:solidFill>
                          <a:effectLst/>
                          <a:latin typeface="Calibri"/>
                        </a:rPr>
                        <a:t>-1.61</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0.30</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3.52</a:t>
                      </a:r>
                    </a:p>
                  </a:txBody>
                  <a:tcPr marL="6524" marR="6524" marT="6524" marB="0" anchor="b">
                    <a:lnL>
                      <a:noFill/>
                    </a:lnL>
                    <a:lnR>
                      <a:noFill/>
                    </a:lnR>
                    <a:lnT>
                      <a:noFill/>
                    </a:lnT>
                    <a:lnB>
                      <a:noFill/>
                    </a:lnB>
                    <a:solidFill>
                      <a:srgbClr val="F0E784"/>
                    </a:solidFill>
                  </a:tcPr>
                </a:tc>
                <a:tc>
                  <a:txBody>
                    <a:bodyPr/>
                    <a:lstStyle/>
                    <a:p>
                      <a:pPr algn="r" fontAlgn="b"/>
                      <a:r>
                        <a:rPr lang="en-GB" sz="800" b="0" i="0" u="none" strike="noStrike">
                          <a:solidFill>
                            <a:srgbClr val="000000"/>
                          </a:solidFill>
                          <a:effectLst/>
                          <a:latin typeface="Calibri"/>
                        </a:rPr>
                        <a:t>6.22</a:t>
                      </a:r>
                    </a:p>
                  </a:txBody>
                  <a:tcPr marL="6524" marR="6524" marT="6524" marB="0" anchor="b">
                    <a:lnL>
                      <a:noFill/>
                    </a:lnL>
                    <a:lnR>
                      <a:noFill/>
                    </a:lnR>
                    <a:lnT>
                      <a:noFill/>
                    </a:lnT>
                    <a:lnB>
                      <a:noFill/>
                    </a:lnB>
                    <a:solidFill>
                      <a:srgbClr val="ECE683"/>
                    </a:solidFill>
                  </a:tcPr>
                </a:tc>
                <a:tc>
                  <a:txBody>
                    <a:bodyPr/>
                    <a:lstStyle/>
                    <a:p>
                      <a:pPr algn="r" fontAlgn="b"/>
                      <a:r>
                        <a:rPr lang="en-GB" sz="800" b="0" i="0" u="none" strike="noStrike">
                          <a:solidFill>
                            <a:srgbClr val="000000"/>
                          </a:solidFill>
                          <a:effectLst/>
                          <a:latin typeface="Calibri"/>
                        </a:rPr>
                        <a:t>3.69</a:t>
                      </a:r>
                    </a:p>
                  </a:txBody>
                  <a:tcPr marL="6524" marR="6524" marT="6524" marB="0" anchor="b">
                    <a:lnL>
                      <a:noFill/>
                    </a:lnL>
                    <a:lnR>
                      <a:noFill/>
                    </a:lnR>
                    <a:lnT>
                      <a:noFill/>
                    </a:lnT>
                    <a:lnB>
                      <a:noFill/>
                    </a:lnB>
                    <a:solidFill>
                      <a:srgbClr val="DDE283"/>
                    </a:solidFill>
                  </a:tcPr>
                </a:tc>
                <a:tc>
                  <a:txBody>
                    <a:bodyPr/>
                    <a:lstStyle/>
                    <a:p>
                      <a:pPr algn="r" fontAlgn="b"/>
                      <a:r>
                        <a:rPr lang="en-GB" sz="800" b="0" i="0" u="none" strike="noStrike">
                          <a:solidFill>
                            <a:srgbClr val="000000"/>
                          </a:solidFill>
                          <a:effectLst/>
                          <a:latin typeface="Calibri"/>
                        </a:rPr>
                        <a:t>3.35</a:t>
                      </a:r>
                    </a:p>
                  </a:txBody>
                  <a:tcPr marL="6524" marR="6524" marT="6524" marB="0" anchor="b">
                    <a:lnL>
                      <a:noFill/>
                    </a:lnL>
                    <a:lnR>
                      <a:noFill/>
                    </a:lnR>
                    <a:lnT>
                      <a:noFill/>
                    </a:lnT>
                    <a:lnB>
                      <a:noFill/>
                    </a:lnB>
                    <a:solidFill>
                      <a:srgbClr val="DCE182"/>
                    </a:solidFill>
                  </a:tcPr>
                </a:tc>
                <a:tc>
                  <a:txBody>
                    <a:bodyPr/>
                    <a:lstStyle/>
                    <a:p>
                      <a:pPr algn="r" fontAlgn="b"/>
                      <a:r>
                        <a:rPr lang="en-GB" sz="800" b="0" i="0" u="none" strike="noStrike">
                          <a:solidFill>
                            <a:srgbClr val="000000"/>
                          </a:solidFill>
                          <a:effectLst/>
                          <a:latin typeface="Calibri"/>
                        </a:rPr>
                        <a:t>2.81</a:t>
                      </a:r>
                    </a:p>
                  </a:txBody>
                  <a:tcPr marL="6524" marR="6524" marT="6524" marB="0" anchor="b">
                    <a:lnL>
                      <a:noFill/>
                    </a:lnL>
                    <a:lnR>
                      <a:noFill/>
                    </a:lnR>
                    <a:lnT>
                      <a:noFill/>
                    </a:lnT>
                    <a:lnB>
                      <a:noFill/>
                    </a:lnB>
                    <a:solidFill>
                      <a:srgbClr val="E7E483"/>
                    </a:solidFill>
                  </a:tcPr>
                </a:tc>
              </a:tr>
              <a:tr h="130481">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4.08</a:t>
                      </a:r>
                    </a:p>
                  </a:txBody>
                  <a:tcPr marL="6524" marR="6524" marT="6524" marB="0" anchor="b">
                    <a:lnL>
                      <a:noFill/>
                    </a:lnL>
                    <a:lnR>
                      <a:noFill/>
                    </a:lnR>
                    <a:lnT>
                      <a:noFill/>
                    </a:lnT>
                    <a:lnB>
                      <a:noFill/>
                    </a:lnB>
                    <a:solidFill>
                      <a:srgbClr val="E7E483"/>
                    </a:solidFill>
                  </a:tcPr>
                </a:tc>
                <a:tc>
                  <a:txBody>
                    <a:bodyPr/>
                    <a:lstStyle/>
                    <a:p>
                      <a:pPr algn="r" fontAlgn="b"/>
                      <a:r>
                        <a:rPr lang="en-GB" sz="800" b="0" i="0" u="none" strike="noStrike">
                          <a:solidFill>
                            <a:srgbClr val="000000"/>
                          </a:solidFill>
                          <a:effectLst/>
                          <a:latin typeface="Calibri"/>
                        </a:rPr>
                        <a:t>4.64</a:t>
                      </a:r>
                    </a:p>
                  </a:txBody>
                  <a:tcPr marL="6524" marR="6524" marT="6524" marB="0" anchor="b">
                    <a:lnL>
                      <a:noFill/>
                    </a:lnL>
                    <a:lnR>
                      <a:noFill/>
                    </a:lnR>
                    <a:lnT>
                      <a:noFill/>
                    </a:lnT>
                    <a:lnB>
                      <a:noFill/>
                    </a:lnB>
                    <a:solidFill>
                      <a:srgbClr val="F0E784"/>
                    </a:solidFill>
                  </a:tcPr>
                </a:tc>
                <a:tc>
                  <a:txBody>
                    <a:bodyPr/>
                    <a:lstStyle/>
                    <a:p>
                      <a:pPr algn="r" fontAlgn="b"/>
                      <a:r>
                        <a:rPr lang="en-GB" sz="800" b="0" i="0" u="none" strike="noStrike">
                          <a:solidFill>
                            <a:srgbClr val="000000"/>
                          </a:solidFill>
                          <a:effectLst/>
                          <a:latin typeface="Calibri"/>
                        </a:rPr>
                        <a:t>0.64</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0.15</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1.80</a:t>
                      </a:r>
                    </a:p>
                  </a:txBody>
                  <a:tcPr marL="6524" marR="6524" marT="6524" marB="0" anchor="b">
                    <a:lnL>
                      <a:noFill/>
                    </a:lnL>
                    <a:lnR>
                      <a:noFill/>
                    </a:lnR>
                    <a:lnT>
                      <a:noFill/>
                    </a:lnT>
                    <a:lnB>
                      <a:noFill/>
                    </a:lnB>
                    <a:solidFill>
                      <a:srgbClr val="F8E984"/>
                    </a:solidFill>
                  </a:tcPr>
                </a:tc>
                <a:tc>
                  <a:txBody>
                    <a:bodyPr/>
                    <a:lstStyle/>
                    <a:p>
                      <a:pPr algn="r" fontAlgn="b"/>
                      <a:r>
                        <a:rPr lang="en-GB" sz="800" b="0" i="0" u="none" strike="noStrike">
                          <a:solidFill>
                            <a:srgbClr val="000000"/>
                          </a:solidFill>
                          <a:effectLst/>
                          <a:latin typeface="Calibri"/>
                        </a:rPr>
                        <a:t>4.97</a:t>
                      </a:r>
                    </a:p>
                  </a:txBody>
                  <a:tcPr marL="6524" marR="6524" marT="6524" marB="0" anchor="b">
                    <a:lnL>
                      <a:noFill/>
                    </a:lnL>
                    <a:lnR>
                      <a:noFill/>
                    </a:lnR>
                    <a:lnT>
                      <a:noFill/>
                    </a:lnT>
                    <a:lnB>
                      <a:noFill/>
                    </a:lnB>
                    <a:solidFill>
                      <a:srgbClr val="F0E784"/>
                    </a:solidFill>
                  </a:tcPr>
                </a:tc>
                <a:tc>
                  <a:txBody>
                    <a:bodyPr/>
                    <a:lstStyle/>
                    <a:p>
                      <a:pPr algn="r" fontAlgn="b"/>
                      <a:r>
                        <a:rPr lang="en-GB" sz="800" b="0" i="0" u="none" strike="noStrike">
                          <a:solidFill>
                            <a:srgbClr val="000000"/>
                          </a:solidFill>
                          <a:effectLst/>
                          <a:latin typeface="Calibri"/>
                        </a:rPr>
                        <a:t>5.21</a:t>
                      </a:r>
                    </a:p>
                  </a:txBody>
                  <a:tcPr marL="6524" marR="6524" marT="6524" marB="0" anchor="b">
                    <a:lnL>
                      <a:noFill/>
                    </a:lnL>
                    <a:lnR>
                      <a:noFill/>
                    </a:lnR>
                    <a:lnT>
                      <a:noFill/>
                    </a:lnT>
                    <a:lnB>
                      <a:noFill/>
                    </a:lnB>
                    <a:solidFill>
                      <a:srgbClr val="CFDE82"/>
                    </a:solidFill>
                  </a:tcPr>
                </a:tc>
                <a:tc>
                  <a:txBody>
                    <a:bodyPr/>
                    <a:lstStyle/>
                    <a:p>
                      <a:pPr algn="r" fontAlgn="b"/>
                      <a:r>
                        <a:rPr lang="en-GB" sz="800" b="0" i="0" u="none" strike="noStrike">
                          <a:solidFill>
                            <a:srgbClr val="000000"/>
                          </a:solidFill>
                          <a:effectLst/>
                          <a:latin typeface="Calibri"/>
                        </a:rPr>
                        <a:t>4.10</a:t>
                      </a:r>
                    </a:p>
                  </a:txBody>
                  <a:tcPr marL="6524" marR="6524" marT="6524" marB="0" anchor="b">
                    <a:lnL>
                      <a:noFill/>
                    </a:lnL>
                    <a:lnR>
                      <a:noFill/>
                    </a:lnR>
                    <a:lnT>
                      <a:noFill/>
                    </a:lnT>
                    <a:lnB>
                      <a:noFill/>
                    </a:lnB>
                    <a:solidFill>
                      <a:srgbClr val="D3DF82"/>
                    </a:solidFill>
                  </a:tcPr>
                </a:tc>
                <a:tc>
                  <a:txBody>
                    <a:bodyPr/>
                    <a:lstStyle/>
                    <a:p>
                      <a:pPr algn="r" fontAlgn="b"/>
                      <a:r>
                        <a:rPr lang="en-GB" sz="800" b="0" i="0" u="none" strike="noStrike">
                          <a:solidFill>
                            <a:srgbClr val="000000"/>
                          </a:solidFill>
                          <a:effectLst/>
                          <a:latin typeface="Calibri"/>
                        </a:rPr>
                        <a:t>2.74</a:t>
                      </a:r>
                    </a:p>
                  </a:txBody>
                  <a:tcPr marL="6524" marR="6524" marT="6524" marB="0" anchor="b">
                    <a:lnL>
                      <a:noFill/>
                    </a:lnL>
                    <a:lnR>
                      <a:noFill/>
                    </a:lnR>
                    <a:lnT>
                      <a:noFill/>
                    </a:lnT>
                    <a:lnB>
                      <a:noFill/>
                    </a:lnB>
                    <a:solidFill>
                      <a:srgbClr val="E7E583"/>
                    </a:solidFill>
                  </a:tcPr>
                </a:tc>
              </a:tr>
              <a:tr h="130481">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3.58</a:t>
                      </a:r>
                    </a:p>
                  </a:txBody>
                  <a:tcPr marL="6524" marR="6524" marT="6524" marB="0" anchor="b">
                    <a:lnL>
                      <a:noFill/>
                    </a:lnL>
                    <a:lnR>
                      <a:noFill/>
                    </a:lnR>
                    <a:lnT>
                      <a:noFill/>
                    </a:lnT>
                    <a:lnB>
                      <a:noFill/>
                    </a:lnB>
                    <a:solidFill>
                      <a:srgbClr val="EAE583"/>
                    </a:solidFill>
                  </a:tcPr>
                </a:tc>
                <a:tc>
                  <a:txBody>
                    <a:bodyPr/>
                    <a:lstStyle/>
                    <a:p>
                      <a:pPr algn="r" fontAlgn="b"/>
                      <a:r>
                        <a:rPr lang="en-GB" sz="800" b="0" i="0" u="none" strike="noStrike">
                          <a:solidFill>
                            <a:srgbClr val="000000"/>
                          </a:solidFill>
                          <a:effectLst/>
                          <a:latin typeface="Calibri"/>
                        </a:rPr>
                        <a:t>7.98</a:t>
                      </a:r>
                    </a:p>
                  </a:txBody>
                  <a:tcPr marL="6524" marR="6524" marT="6524" marB="0" anchor="b">
                    <a:lnL>
                      <a:noFill/>
                    </a:lnL>
                    <a:lnR>
                      <a:noFill/>
                    </a:lnR>
                    <a:lnT>
                      <a:noFill/>
                    </a:lnT>
                    <a:lnB>
                      <a:noFill/>
                    </a:lnB>
                    <a:solidFill>
                      <a:srgbClr val="E5E483"/>
                    </a:solidFill>
                  </a:tcPr>
                </a:tc>
                <a:tc>
                  <a:txBody>
                    <a:bodyPr/>
                    <a:lstStyle/>
                    <a:p>
                      <a:pPr algn="r" fontAlgn="b"/>
                      <a:r>
                        <a:rPr lang="en-GB" sz="800" b="0" i="0" u="none" strike="noStrike">
                          <a:solidFill>
                            <a:srgbClr val="000000"/>
                          </a:solidFill>
                          <a:effectLst/>
                          <a:latin typeface="Calibri"/>
                        </a:rPr>
                        <a:t>0.33</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-9.16</a:t>
                      </a:r>
                    </a:p>
                  </a:txBody>
                  <a:tcPr marL="6524" marR="6524" marT="6524" marB="0" anchor="b">
                    <a:lnL>
                      <a:noFill/>
                    </a:lnL>
                    <a:lnR>
                      <a:noFill/>
                    </a:lnR>
                    <a:lnT>
                      <a:noFill/>
                    </a:lnT>
                    <a:lnB>
                      <a:noFill/>
                    </a:lnB>
                    <a:solidFill>
                      <a:srgbClr val="FDD780"/>
                    </a:solidFill>
                  </a:tcPr>
                </a:tc>
                <a:tc>
                  <a:txBody>
                    <a:bodyPr/>
                    <a:lstStyle/>
                    <a:p>
                      <a:pPr algn="r" fontAlgn="b"/>
                      <a:r>
                        <a:rPr lang="en-GB" sz="800" b="0" i="0" u="none" strike="noStrike">
                          <a:solidFill>
                            <a:srgbClr val="000000"/>
                          </a:solidFill>
                          <a:effectLst/>
                          <a:latin typeface="Calibri"/>
                        </a:rPr>
                        <a:t>-3.71</a:t>
                      </a:r>
                    </a:p>
                  </a:txBody>
                  <a:tcPr marL="6524" marR="6524" marT="6524" marB="0" anchor="b">
                    <a:lnL>
                      <a:noFill/>
                    </a:lnL>
                    <a:lnR>
                      <a:noFill/>
                    </a:lnR>
                    <a:lnT>
                      <a:noFill/>
                    </a:lnT>
                    <a:lnB>
                      <a:noFill/>
                    </a:lnB>
                    <a:solidFill>
                      <a:srgbClr val="FEDD81"/>
                    </a:solidFill>
                  </a:tcPr>
                </a:tc>
                <a:tc>
                  <a:txBody>
                    <a:bodyPr/>
                    <a:lstStyle/>
                    <a:p>
                      <a:pPr algn="r" fontAlgn="b"/>
                      <a:r>
                        <a:rPr lang="en-GB" sz="800" b="0" i="0" u="none" strike="noStrike">
                          <a:solidFill>
                            <a:srgbClr val="000000"/>
                          </a:solidFill>
                          <a:effectLst/>
                          <a:latin typeface="Calibri"/>
                        </a:rPr>
                        <a:t>8.40</a:t>
                      </a:r>
                    </a:p>
                  </a:txBody>
                  <a:tcPr marL="6524" marR="6524" marT="6524" marB="0" anchor="b">
                    <a:lnL>
                      <a:noFill/>
                    </a:lnL>
                    <a:lnR>
                      <a:noFill/>
                    </a:lnR>
                    <a:lnT>
                      <a:noFill/>
                    </a:lnT>
                    <a:lnB>
                      <a:noFill/>
                    </a:lnB>
                    <a:solidFill>
                      <a:srgbClr val="E5E483"/>
                    </a:solidFill>
                  </a:tcPr>
                </a:tc>
                <a:tc>
                  <a:txBody>
                    <a:bodyPr/>
                    <a:lstStyle/>
                    <a:p>
                      <a:pPr algn="r" fontAlgn="b"/>
                      <a:r>
                        <a:rPr lang="en-GB" sz="800" b="0" i="0" u="none" strike="noStrike">
                          <a:solidFill>
                            <a:srgbClr val="000000"/>
                          </a:solidFill>
                          <a:effectLst/>
                          <a:latin typeface="Calibri"/>
                        </a:rPr>
                        <a:t>1.75</a:t>
                      </a:r>
                    </a:p>
                  </a:txBody>
                  <a:tcPr marL="6524" marR="6524" marT="6524" marB="0" anchor="b">
                    <a:lnL>
                      <a:noFill/>
                    </a:lnL>
                    <a:lnR>
                      <a:noFill/>
                    </a:lnR>
                    <a:lnT>
                      <a:noFill/>
                    </a:lnT>
                    <a:lnB>
                      <a:noFill/>
                    </a:lnB>
                    <a:solidFill>
                      <a:srgbClr val="EFE784"/>
                    </a:solidFill>
                  </a:tcPr>
                </a:tc>
                <a:tc>
                  <a:txBody>
                    <a:bodyPr/>
                    <a:lstStyle/>
                    <a:p>
                      <a:pPr algn="r" fontAlgn="b"/>
                      <a:r>
                        <a:rPr lang="en-GB" sz="800" b="0" i="0" u="none" strike="noStrike">
                          <a:solidFill>
                            <a:srgbClr val="000000"/>
                          </a:solidFill>
                          <a:effectLst/>
                          <a:latin typeface="Calibri"/>
                        </a:rPr>
                        <a:t>1.22</a:t>
                      </a:r>
                    </a:p>
                  </a:txBody>
                  <a:tcPr marL="6524" marR="6524" marT="6524" marB="0" anchor="b">
                    <a:lnL>
                      <a:noFill/>
                    </a:lnL>
                    <a:lnR>
                      <a:noFill/>
                    </a:lnR>
                    <a:lnT>
                      <a:noFill/>
                    </a:lnT>
                    <a:lnB>
                      <a:noFill/>
                    </a:lnB>
                    <a:solidFill>
                      <a:srgbClr val="F2E884"/>
                    </a:solidFill>
                  </a:tcPr>
                </a:tc>
                <a:tc>
                  <a:txBody>
                    <a:bodyPr/>
                    <a:lstStyle/>
                    <a:p>
                      <a:pPr algn="r" fontAlgn="b"/>
                      <a:r>
                        <a:rPr lang="en-GB" sz="800" b="0" i="0" u="none" strike="noStrike">
                          <a:solidFill>
                            <a:srgbClr val="000000"/>
                          </a:solidFill>
                          <a:effectLst/>
                          <a:latin typeface="Calibri"/>
                        </a:rPr>
                        <a:t>3.03</a:t>
                      </a:r>
                    </a:p>
                  </a:txBody>
                  <a:tcPr marL="6524" marR="6524" marT="6524" marB="0" anchor="b">
                    <a:lnL>
                      <a:noFill/>
                    </a:lnL>
                    <a:lnR>
                      <a:noFill/>
                    </a:lnR>
                    <a:lnT>
                      <a:noFill/>
                    </a:lnT>
                    <a:lnB>
                      <a:noFill/>
                    </a:lnB>
                    <a:solidFill>
                      <a:srgbClr val="E5E483"/>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3.14</a:t>
                      </a:r>
                    </a:p>
                  </a:txBody>
                  <a:tcPr marL="6524" marR="6524" marT="6524" marB="0" anchor="b">
                    <a:lnL>
                      <a:noFill/>
                    </a:lnL>
                    <a:lnR>
                      <a:noFill/>
                    </a:lnR>
                    <a:lnT>
                      <a:noFill/>
                    </a:lnT>
                    <a:lnB>
                      <a:noFill/>
                    </a:lnB>
                    <a:solidFill>
                      <a:srgbClr val="EDE683"/>
                    </a:solidFill>
                  </a:tcPr>
                </a:tc>
                <a:tc>
                  <a:txBody>
                    <a:bodyPr/>
                    <a:lstStyle/>
                    <a:p>
                      <a:pPr algn="r" fontAlgn="b"/>
                      <a:r>
                        <a:rPr lang="en-GB" sz="800" b="0" i="0" u="none" strike="noStrike">
                          <a:solidFill>
                            <a:srgbClr val="000000"/>
                          </a:solidFill>
                          <a:effectLst/>
                          <a:latin typeface="Calibri"/>
                        </a:rPr>
                        <a:t>12.64</a:t>
                      </a:r>
                    </a:p>
                  </a:txBody>
                  <a:tcPr marL="6524" marR="6524" marT="6524" marB="0" anchor="b">
                    <a:lnL>
                      <a:noFill/>
                    </a:lnL>
                    <a:lnR>
                      <a:noFill/>
                    </a:lnR>
                    <a:lnT>
                      <a:noFill/>
                    </a:lnT>
                    <a:lnB>
                      <a:noFill/>
                    </a:lnB>
                    <a:solidFill>
                      <a:srgbClr val="D5DF82"/>
                    </a:solidFill>
                  </a:tcPr>
                </a:tc>
                <a:tc>
                  <a:txBody>
                    <a:bodyPr/>
                    <a:lstStyle/>
                    <a:p>
                      <a:pPr algn="r" fontAlgn="b"/>
                      <a:r>
                        <a:rPr lang="en-GB" sz="800" b="0" i="0" u="none" strike="noStrike">
                          <a:solidFill>
                            <a:srgbClr val="000000"/>
                          </a:solidFill>
                          <a:effectLst/>
                          <a:latin typeface="Calibri"/>
                        </a:rPr>
                        <a:t>-110.35</a:t>
                      </a:r>
                    </a:p>
                  </a:txBody>
                  <a:tcPr marL="6524" marR="6524" marT="6524" marB="0" anchor="b">
                    <a:lnL>
                      <a:noFill/>
                    </a:lnL>
                    <a:lnR>
                      <a:noFill/>
                    </a:lnR>
                    <a:lnT>
                      <a:noFill/>
                    </a:lnT>
                    <a:lnB>
                      <a:noFill/>
                    </a:lnB>
                    <a:solidFill>
                      <a:srgbClr val="F8766D"/>
                    </a:solidFill>
                  </a:tcPr>
                </a:tc>
                <a:tc>
                  <a:txBody>
                    <a:bodyPr/>
                    <a:lstStyle/>
                    <a:p>
                      <a:pPr algn="r" fontAlgn="b"/>
                      <a:r>
                        <a:rPr lang="en-GB" sz="800" b="0" i="0" u="none" strike="noStrike">
                          <a:solidFill>
                            <a:srgbClr val="000000"/>
                          </a:solidFill>
                          <a:effectLst/>
                          <a:latin typeface="Calibri"/>
                        </a:rPr>
                        <a:t>-6.72</a:t>
                      </a:r>
                    </a:p>
                  </a:txBody>
                  <a:tcPr marL="6524" marR="6524" marT="6524" marB="0" anchor="b">
                    <a:lnL>
                      <a:noFill/>
                    </a:lnL>
                    <a:lnR>
                      <a:noFill/>
                    </a:lnR>
                    <a:lnT>
                      <a:noFill/>
                    </a:lnT>
                    <a:lnB>
                      <a:noFill/>
                    </a:lnB>
                    <a:solidFill>
                      <a:srgbClr val="FEDD81"/>
                    </a:solidFill>
                  </a:tcPr>
                </a:tc>
                <a:tc>
                  <a:txBody>
                    <a:bodyPr/>
                    <a:lstStyle/>
                    <a:p>
                      <a:pPr algn="r" fontAlgn="b"/>
                      <a:r>
                        <a:rPr lang="en-GB" sz="800" b="0" i="0" u="none" strike="noStrike">
                          <a:solidFill>
                            <a:srgbClr val="000000"/>
                          </a:solidFill>
                          <a:effectLst/>
                          <a:latin typeface="Calibri"/>
                        </a:rPr>
                        <a:t>6.67</a:t>
                      </a:r>
                    </a:p>
                  </a:txBody>
                  <a:tcPr marL="6524" marR="6524" marT="6524" marB="0" anchor="b">
                    <a:lnL>
                      <a:noFill/>
                    </a:lnL>
                    <a:lnR>
                      <a:noFill/>
                    </a:lnR>
                    <a:lnT>
                      <a:noFill/>
                    </a:lnT>
                    <a:lnB>
                      <a:noFill/>
                    </a:lnB>
                    <a:solidFill>
                      <a:srgbClr val="E3E383"/>
                    </a:solidFill>
                  </a:tcPr>
                </a:tc>
                <a:tc>
                  <a:txBody>
                    <a:bodyPr/>
                    <a:lstStyle/>
                    <a:p>
                      <a:pPr algn="r" fontAlgn="b"/>
                      <a:r>
                        <a:rPr lang="en-GB" sz="800" b="0" i="0" u="none" strike="noStrike">
                          <a:solidFill>
                            <a:srgbClr val="000000"/>
                          </a:solidFill>
                          <a:effectLst/>
                          <a:latin typeface="Calibri"/>
                        </a:rPr>
                        <a:t>14.94</a:t>
                      </a:r>
                    </a:p>
                  </a:txBody>
                  <a:tcPr marL="6524" marR="6524" marT="6524" marB="0" anchor="b">
                    <a:lnL>
                      <a:noFill/>
                    </a:lnL>
                    <a:lnR>
                      <a:noFill/>
                    </a:lnR>
                    <a:lnT>
                      <a:noFill/>
                    </a:lnT>
                    <a:lnB>
                      <a:noFill/>
                    </a:lnB>
                    <a:solidFill>
                      <a:srgbClr val="D1DE82"/>
                    </a:solidFill>
                  </a:tcPr>
                </a:tc>
                <a:tc>
                  <a:txBody>
                    <a:bodyPr/>
                    <a:lstStyle/>
                    <a:p>
                      <a:pPr algn="r" fontAlgn="b"/>
                      <a:r>
                        <a:rPr lang="en-GB" sz="800" b="0" i="0" u="none" strike="noStrike">
                          <a:solidFill>
                            <a:srgbClr val="000000"/>
                          </a:solidFill>
                          <a:effectLst/>
                          <a:latin typeface="Calibri"/>
                        </a:rPr>
                        <a:t>9.50</a:t>
                      </a:r>
                    </a:p>
                  </a:txBody>
                  <a:tcPr marL="6524" marR="6524" marT="6524" marB="0" anchor="b">
                    <a:lnL>
                      <a:noFill/>
                    </a:lnL>
                    <a:lnR>
                      <a:noFill/>
                    </a:lnR>
                    <a:lnT>
                      <a:noFill/>
                    </a:lnT>
                    <a:lnB>
                      <a:noFill/>
                    </a:lnB>
                    <a:solidFill>
                      <a:srgbClr val="A7D27F"/>
                    </a:solidFill>
                  </a:tcPr>
                </a:tc>
                <a:tc>
                  <a:txBody>
                    <a:bodyPr/>
                    <a:lstStyle/>
                    <a:p>
                      <a:pPr algn="r" fontAlgn="b"/>
                      <a:r>
                        <a:rPr lang="en-GB" sz="800" b="0" i="0" u="none" strike="noStrike">
                          <a:solidFill>
                            <a:srgbClr val="000000"/>
                          </a:solidFill>
                          <a:effectLst/>
                          <a:latin typeface="Calibri"/>
                        </a:rPr>
                        <a:t>9.32</a:t>
                      </a:r>
                    </a:p>
                  </a:txBody>
                  <a:tcPr marL="6524" marR="6524" marT="6524" marB="0" anchor="b">
                    <a:lnL>
                      <a:noFill/>
                    </a:lnL>
                    <a:lnR>
                      <a:noFill/>
                    </a:lnR>
                    <a:lnT>
                      <a:noFill/>
                    </a:lnT>
                    <a:lnB>
                      <a:noFill/>
                    </a:lnB>
                    <a:solidFill>
                      <a:srgbClr val="9CCF7F"/>
                    </a:solidFill>
                  </a:tcPr>
                </a:tc>
                <a:tc>
                  <a:txBody>
                    <a:bodyPr/>
                    <a:lstStyle/>
                    <a:p>
                      <a:pPr algn="r" fontAlgn="b"/>
                      <a:r>
                        <a:rPr lang="en-GB" sz="800" b="0" i="0" u="none" strike="noStrike">
                          <a:solidFill>
                            <a:srgbClr val="000000"/>
                          </a:solidFill>
                          <a:effectLst/>
                          <a:latin typeface="Calibri"/>
                        </a:rPr>
                        <a:t>6.15</a:t>
                      </a:r>
                    </a:p>
                  </a:txBody>
                  <a:tcPr marL="6524" marR="6524" marT="6524" marB="0" anchor="b">
                    <a:lnL>
                      <a:noFill/>
                    </a:lnL>
                    <a:lnR>
                      <a:noFill/>
                    </a:lnR>
                    <a:lnT>
                      <a:noFill/>
                    </a:lnT>
                    <a:lnB>
                      <a:noFill/>
                    </a:lnB>
                    <a:solidFill>
                      <a:srgbClr val="CADC81"/>
                    </a:solidFill>
                  </a:tcPr>
                </a:tc>
              </a:tr>
              <a:tr h="130481">
                <a:tc>
                  <a:txBody>
                    <a:bodyPr/>
                    <a:lstStyle/>
                    <a:p>
                      <a:pPr algn="l" fontAlgn="b"/>
                      <a:r>
                        <a:rPr lang="en-GB" sz="800" b="0" i="0" u="none" strike="noStrike">
                          <a:solidFill>
                            <a:srgbClr val="000000"/>
                          </a:solidFill>
                          <a:effectLst/>
                          <a:latin typeface="Calibri"/>
                        </a:rPr>
                        <a:t>Successful Family In-migrants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Coastal and Rural Retirement Migrants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2.82</a:t>
                      </a:r>
                    </a:p>
                  </a:txBody>
                  <a:tcPr marL="6524" marR="6524" marT="6524" marB="0" anchor="b">
                    <a:lnL>
                      <a:noFill/>
                    </a:lnL>
                    <a:lnR>
                      <a:noFill/>
                    </a:lnR>
                    <a:lnT>
                      <a:noFill/>
                    </a:lnT>
                    <a:lnB>
                      <a:noFill/>
                    </a:lnB>
                    <a:solidFill>
                      <a:srgbClr val="EFE784"/>
                    </a:solidFill>
                  </a:tcPr>
                </a:tc>
                <a:tc>
                  <a:txBody>
                    <a:bodyPr/>
                    <a:lstStyle/>
                    <a:p>
                      <a:pPr algn="r" fontAlgn="b"/>
                      <a:r>
                        <a:rPr lang="en-GB" sz="800" b="0" i="0" u="none" strike="noStrike">
                          <a:solidFill>
                            <a:srgbClr val="000000"/>
                          </a:solidFill>
                          <a:effectLst/>
                          <a:latin typeface="Calibri"/>
                        </a:rPr>
                        <a:t>0.37</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8.82</a:t>
                      </a:r>
                    </a:p>
                  </a:txBody>
                  <a:tcPr marL="6524" marR="6524" marT="6524" marB="0" anchor="b">
                    <a:lnL>
                      <a:noFill/>
                    </a:lnL>
                    <a:lnR>
                      <a:noFill/>
                    </a:lnR>
                    <a:lnT>
                      <a:noFill/>
                    </a:lnT>
                    <a:lnB>
                      <a:noFill/>
                    </a:lnB>
                    <a:solidFill>
                      <a:srgbClr val="F4E884"/>
                    </a:solidFill>
                  </a:tcPr>
                </a:tc>
                <a:tc>
                  <a:txBody>
                    <a:bodyPr/>
                    <a:lstStyle/>
                    <a:p>
                      <a:pPr algn="r" fontAlgn="b"/>
                      <a:r>
                        <a:rPr lang="en-GB" sz="800" b="0" i="0" u="none" strike="noStrike">
                          <a:solidFill>
                            <a:srgbClr val="000000"/>
                          </a:solidFill>
                          <a:effectLst/>
                          <a:latin typeface="Calibri"/>
                        </a:rPr>
                        <a:t>3.23</a:t>
                      </a:r>
                    </a:p>
                  </a:txBody>
                  <a:tcPr marL="6524" marR="6524" marT="6524" marB="0" anchor="b">
                    <a:lnL>
                      <a:noFill/>
                    </a:lnL>
                    <a:lnR>
                      <a:noFill/>
                    </a:lnR>
                    <a:lnT>
                      <a:noFill/>
                    </a:lnT>
                    <a:lnB>
                      <a:noFill/>
                    </a:lnB>
                    <a:solidFill>
                      <a:srgbClr val="F7E984"/>
                    </a:solidFill>
                  </a:tcPr>
                </a:tc>
                <a:tc>
                  <a:txBody>
                    <a:bodyPr/>
                    <a:lstStyle/>
                    <a:p>
                      <a:pPr algn="r" fontAlgn="b"/>
                      <a:r>
                        <a:rPr lang="en-GB" sz="800" b="0" i="0" u="none" strike="noStrike">
                          <a:solidFill>
                            <a:srgbClr val="000000"/>
                          </a:solidFill>
                          <a:effectLst/>
                          <a:latin typeface="Calibri"/>
                        </a:rPr>
                        <a:t>2.81</a:t>
                      </a:r>
                    </a:p>
                  </a:txBody>
                  <a:tcPr marL="6524" marR="6524" marT="6524" marB="0" anchor="b">
                    <a:lnL>
                      <a:noFill/>
                    </a:lnL>
                    <a:lnR>
                      <a:noFill/>
                    </a:lnR>
                    <a:lnT>
                      <a:noFill/>
                    </a:lnT>
                    <a:lnB>
                      <a:noFill/>
                    </a:lnB>
                    <a:solidFill>
                      <a:srgbClr val="F3E884"/>
                    </a:solidFill>
                  </a:tcPr>
                </a:tc>
                <a:tc>
                  <a:txBody>
                    <a:bodyPr/>
                    <a:lstStyle/>
                    <a:p>
                      <a:pPr algn="r" fontAlgn="b"/>
                      <a:r>
                        <a:rPr lang="en-GB" sz="800" b="0" i="0" u="none" strike="noStrike">
                          <a:solidFill>
                            <a:srgbClr val="000000"/>
                          </a:solidFill>
                          <a:effectLst/>
                          <a:latin typeface="Calibri"/>
                        </a:rPr>
                        <a:t>1.58</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4.57</a:t>
                      </a:r>
                    </a:p>
                  </a:txBody>
                  <a:tcPr marL="6524" marR="6524" marT="6524" marB="0" anchor="b">
                    <a:lnL>
                      <a:noFill/>
                    </a:lnL>
                    <a:lnR>
                      <a:noFill/>
                    </a:lnR>
                    <a:lnT>
                      <a:noFill/>
                    </a:lnT>
                    <a:lnB>
                      <a:noFill/>
                    </a:lnB>
                    <a:solidFill>
                      <a:srgbClr val="D5DF82"/>
                    </a:solidFill>
                  </a:tcPr>
                </a:tc>
                <a:tc>
                  <a:txBody>
                    <a:bodyPr/>
                    <a:lstStyle/>
                    <a:p>
                      <a:pPr algn="r" fontAlgn="b"/>
                      <a:r>
                        <a:rPr lang="en-GB" sz="800" b="0" i="0" u="none" strike="noStrike">
                          <a:solidFill>
                            <a:srgbClr val="000000"/>
                          </a:solidFill>
                          <a:effectLst/>
                          <a:latin typeface="Calibri"/>
                        </a:rPr>
                        <a:t>3.53</a:t>
                      </a:r>
                    </a:p>
                  </a:txBody>
                  <a:tcPr marL="6524" marR="6524" marT="6524" marB="0" anchor="b">
                    <a:lnL>
                      <a:noFill/>
                    </a:lnL>
                    <a:lnR>
                      <a:noFill/>
                    </a:lnR>
                    <a:lnT>
                      <a:noFill/>
                    </a:lnT>
                    <a:lnB>
                      <a:noFill/>
                    </a:lnB>
                    <a:solidFill>
                      <a:srgbClr val="DAE182"/>
                    </a:solidFill>
                  </a:tcPr>
                </a:tc>
                <a:tc>
                  <a:txBody>
                    <a:bodyPr/>
                    <a:lstStyle/>
                    <a:p>
                      <a:pPr algn="r" fontAlgn="b"/>
                      <a:r>
                        <a:rPr lang="en-GB" sz="800" b="0" i="0" u="none" strike="noStrike">
                          <a:solidFill>
                            <a:srgbClr val="000000"/>
                          </a:solidFill>
                          <a:effectLst/>
                          <a:latin typeface="Calibri"/>
                        </a:rPr>
                        <a:t>1.93</a:t>
                      </a:r>
                    </a:p>
                  </a:txBody>
                  <a:tcPr marL="6524" marR="6524" marT="6524" marB="0" anchor="b">
                    <a:lnL>
                      <a:noFill/>
                    </a:lnL>
                    <a:lnR>
                      <a:noFill/>
                    </a:lnR>
                    <a:lnT>
                      <a:noFill/>
                    </a:lnT>
                    <a:lnB>
                      <a:noFill/>
                    </a:lnB>
                    <a:solidFill>
                      <a:srgbClr val="EFE784"/>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1.43</a:t>
                      </a:r>
                    </a:p>
                  </a:txBody>
                  <a:tcPr marL="6524" marR="6524" marT="6524" marB="0" anchor="b">
                    <a:lnL>
                      <a:noFill/>
                    </a:lnL>
                    <a:lnR>
                      <a:noFill/>
                    </a:lnR>
                    <a:lnT>
                      <a:noFill/>
                    </a:lnT>
                    <a:lnB>
                      <a:noFill/>
                    </a:lnB>
                    <a:solidFill>
                      <a:srgbClr val="F7E984"/>
                    </a:solidFill>
                  </a:tcPr>
                </a:tc>
                <a:tc>
                  <a:txBody>
                    <a:bodyPr/>
                    <a:lstStyle/>
                    <a:p>
                      <a:pPr algn="r" fontAlgn="b"/>
                      <a:r>
                        <a:rPr lang="en-GB" sz="800" b="0" i="0" u="none" strike="noStrike">
                          <a:solidFill>
                            <a:srgbClr val="000000"/>
                          </a:solidFill>
                          <a:effectLst/>
                          <a:latin typeface="Calibri"/>
                        </a:rPr>
                        <a:t>-9.16</a:t>
                      </a:r>
                    </a:p>
                  </a:txBody>
                  <a:tcPr marL="6524" marR="6524" marT="6524" marB="0" anchor="b">
                    <a:lnL>
                      <a:noFill/>
                    </a:lnL>
                    <a:lnR>
                      <a:noFill/>
                    </a:lnR>
                    <a:lnT>
                      <a:noFill/>
                    </a:lnT>
                    <a:lnB>
                      <a:noFill/>
                    </a:lnB>
                    <a:solidFill>
                      <a:srgbClr val="FDD17F"/>
                    </a:solidFill>
                  </a:tcPr>
                </a:tc>
                <a:tc>
                  <a:txBody>
                    <a:bodyPr/>
                    <a:lstStyle/>
                    <a:p>
                      <a:pPr algn="r" fontAlgn="b"/>
                      <a:r>
                        <a:rPr lang="en-GB" sz="800" b="0" i="0" u="none" strike="noStrike">
                          <a:solidFill>
                            <a:srgbClr val="000000"/>
                          </a:solidFill>
                          <a:effectLst/>
                          <a:latin typeface="Calibri"/>
                        </a:rPr>
                        <a:t>-43.36</a:t>
                      </a:r>
                    </a:p>
                  </a:txBody>
                  <a:tcPr marL="6524" marR="6524" marT="6524" marB="0" anchor="b">
                    <a:lnL>
                      <a:noFill/>
                    </a:lnL>
                    <a:lnR>
                      <a:noFill/>
                    </a:lnR>
                    <a:lnT>
                      <a:noFill/>
                    </a:lnT>
                    <a:lnB>
                      <a:noFill/>
                    </a:lnB>
                    <a:solidFill>
                      <a:srgbClr val="FCBD7B"/>
                    </a:solidFill>
                  </a:tcPr>
                </a:tc>
                <a:tc>
                  <a:txBody>
                    <a:bodyPr/>
                    <a:lstStyle/>
                    <a:p>
                      <a:pPr algn="r" fontAlgn="b"/>
                      <a:r>
                        <a:rPr lang="en-GB" sz="800" b="0" i="0" u="none" strike="noStrike">
                          <a:solidFill>
                            <a:srgbClr val="000000"/>
                          </a:solidFill>
                          <a:effectLst/>
                          <a:latin typeface="Calibri"/>
                        </a:rPr>
                        <a:t>62.63</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36.04</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-7.91</a:t>
                      </a:r>
                    </a:p>
                  </a:txBody>
                  <a:tcPr marL="6524" marR="6524" marT="6524" marB="0" anchor="b">
                    <a:lnL>
                      <a:noFill/>
                    </a:lnL>
                    <a:lnR>
                      <a:noFill/>
                    </a:lnR>
                    <a:lnT>
                      <a:noFill/>
                    </a:lnT>
                    <a:lnB>
                      <a:noFill/>
                    </a:lnB>
                    <a:solidFill>
                      <a:srgbClr val="FDD680"/>
                    </a:solidFill>
                  </a:tcPr>
                </a:tc>
                <a:tc>
                  <a:txBody>
                    <a:bodyPr/>
                    <a:lstStyle/>
                    <a:p>
                      <a:pPr algn="r" fontAlgn="b"/>
                      <a:r>
                        <a:rPr lang="en-GB" sz="800" b="0" i="0" u="none" strike="noStrike">
                          <a:solidFill>
                            <a:srgbClr val="000000"/>
                          </a:solidFill>
                          <a:effectLst/>
                          <a:latin typeface="Calibri"/>
                        </a:rPr>
                        <a:t>-4.34</a:t>
                      </a:r>
                    </a:p>
                  </a:txBody>
                  <a:tcPr marL="6524" marR="6524" marT="6524" marB="0" anchor="b">
                    <a:lnL>
                      <a:noFill/>
                    </a:lnL>
                    <a:lnR>
                      <a:noFill/>
                    </a:lnR>
                    <a:lnT>
                      <a:noFill/>
                    </a:lnT>
                    <a:lnB>
                      <a:noFill/>
                    </a:lnB>
                    <a:solidFill>
                      <a:srgbClr val="FDC97D"/>
                    </a:solidFill>
                  </a:tcPr>
                </a:tc>
                <a:tc>
                  <a:txBody>
                    <a:bodyPr/>
                    <a:lstStyle/>
                    <a:p>
                      <a:pPr algn="r" fontAlgn="b"/>
                      <a:r>
                        <a:rPr lang="en-GB" sz="800" b="0" i="0" u="none" strike="noStrike">
                          <a:solidFill>
                            <a:srgbClr val="000000"/>
                          </a:solidFill>
                          <a:effectLst/>
                          <a:latin typeface="Calibri"/>
                        </a:rPr>
                        <a:t>-3.15</a:t>
                      </a:r>
                    </a:p>
                  </a:txBody>
                  <a:tcPr marL="6524" marR="6524" marT="6524" marB="0" anchor="b">
                    <a:lnL>
                      <a:noFill/>
                    </a:lnL>
                    <a:lnR>
                      <a:noFill/>
                    </a:lnR>
                    <a:lnT>
                      <a:noFill/>
                    </a:lnT>
                    <a:lnB>
                      <a:noFill/>
                    </a:lnB>
                    <a:solidFill>
                      <a:srgbClr val="FDCE7E"/>
                    </a:solidFill>
                  </a:tcPr>
                </a:tc>
                <a:tc>
                  <a:txBody>
                    <a:bodyPr/>
                    <a:lstStyle/>
                    <a:p>
                      <a:pPr algn="r" fontAlgn="b"/>
                      <a:r>
                        <a:rPr lang="en-GB" sz="800" b="0" i="0" u="none" strike="noStrike">
                          <a:solidFill>
                            <a:srgbClr val="000000"/>
                          </a:solidFill>
                          <a:effectLst/>
                          <a:latin typeface="Calibri"/>
                        </a:rPr>
                        <a:t>-2.25</a:t>
                      </a:r>
                    </a:p>
                  </a:txBody>
                  <a:tcPr marL="6524" marR="6524" marT="6524" marB="0" anchor="b">
                    <a:lnL>
                      <a:noFill/>
                    </a:lnL>
                    <a:lnR>
                      <a:noFill/>
                    </a:lnR>
                    <a:lnT>
                      <a:noFill/>
                    </a:lnT>
                    <a:lnB>
                      <a:noFill/>
                    </a:lnB>
                    <a:solidFill>
                      <a:srgbClr val="FEDA80"/>
                    </a:solidFill>
                  </a:tcPr>
                </a:tc>
              </a:tr>
              <a:tr h="130481">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1.18</a:t>
                      </a:r>
                    </a:p>
                  </a:txBody>
                  <a:tcPr marL="6524" marR="6524" marT="6524" marB="0" anchor="b">
                    <a:lnL>
                      <a:noFill/>
                    </a:lnL>
                    <a:lnR>
                      <a:noFill/>
                    </a:lnR>
                    <a:lnT>
                      <a:noFill/>
                    </a:lnT>
                    <a:lnB>
                      <a:noFill/>
                    </a:lnB>
                    <a:solidFill>
                      <a:srgbClr val="F8E984"/>
                    </a:solidFill>
                  </a:tcPr>
                </a:tc>
                <a:tc>
                  <a:txBody>
                    <a:bodyPr/>
                    <a:lstStyle/>
                    <a:p>
                      <a:pPr algn="r" fontAlgn="b"/>
                      <a:r>
                        <a:rPr lang="en-GB" sz="800" b="0" i="0" u="none" strike="noStrike">
                          <a:solidFill>
                            <a:srgbClr val="000000"/>
                          </a:solidFill>
                          <a:effectLst/>
                          <a:latin typeface="Calibri"/>
                        </a:rPr>
                        <a:t>0.48</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2.60</a:t>
                      </a:r>
                    </a:p>
                  </a:txBody>
                  <a:tcPr marL="6524" marR="6524" marT="6524" marB="0" anchor="b">
                    <a:lnL>
                      <a:noFill/>
                    </a:lnL>
                    <a:lnR>
                      <a:noFill/>
                    </a:lnR>
                    <a:lnT>
                      <a:noFill/>
                    </a:lnT>
                    <a:lnB>
                      <a:noFill/>
                    </a:lnB>
                    <a:solidFill>
                      <a:srgbClr val="FCEB84"/>
                    </a:solidFill>
                  </a:tcPr>
                </a:tc>
                <a:tc>
                  <a:txBody>
                    <a:bodyPr/>
                    <a:lstStyle/>
                    <a:p>
                      <a:pPr algn="r" fontAlgn="b"/>
                      <a:r>
                        <a:rPr lang="en-GB" sz="800" b="0" i="0" u="none" strike="noStrike">
                          <a:solidFill>
                            <a:srgbClr val="000000"/>
                          </a:solidFill>
                          <a:effectLst/>
                          <a:latin typeface="Calibri"/>
                        </a:rPr>
                        <a:t>1.89</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4.95</a:t>
                      </a:r>
                    </a:p>
                  </a:txBody>
                  <a:tcPr marL="6524" marR="6524" marT="6524" marB="0" anchor="b">
                    <a:lnL>
                      <a:noFill/>
                    </a:lnL>
                    <a:lnR>
                      <a:noFill/>
                    </a:lnR>
                    <a:lnT>
                      <a:noFill/>
                    </a:lnT>
                    <a:lnB>
                      <a:noFill/>
                    </a:lnB>
                    <a:solidFill>
                      <a:srgbClr val="EAE583"/>
                    </a:solidFill>
                  </a:tcPr>
                </a:tc>
                <a:tc>
                  <a:txBody>
                    <a:bodyPr/>
                    <a:lstStyle/>
                    <a:p>
                      <a:pPr algn="r" fontAlgn="b"/>
                      <a:r>
                        <a:rPr lang="en-GB" sz="800" b="0" i="0" u="none" strike="noStrike">
                          <a:solidFill>
                            <a:srgbClr val="000000"/>
                          </a:solidFill>
                          <a:effectLst/>
                          <a:latin typeface="Calibri"/>
                        </a:rPr>
                        <a:t>0.97</a:t>
                      </a:r>
                    </a:p>
                  </a:txBody>
                  <a:tcPr marL="6524" marR="6524" marT="6524" marB="0" anchor="b">
                    <a:lnL>
                      <a:noFill/>
                    </a:lnL>
                    <a:lnR>
                      <a:noFill/>
                    </a:lnR>
                    <a:lnT>
                      <a:noFill/>
                    </a:lnT>
                    <a:lnB>
                      <a:noFill/>
                    </a:lnB>
                    <a:solidFill>
                      <a:srgbClr val="FCEB84"/>
                    </a:solidFill>
                  </a:tcPr>
                </a:tc>
                <a:tc>
                  <a:txBody>
                    <a:bodyPr/>
                    <a:lstStyle/>
                    <a:p>
                      <a:pPr algn="r" fontAlgn="b"/>
                      <a:r>
                        <a:rPr lang="en-GB" sz="800" b="0" i="0" u="none" strike="noStrike">
                          <a:solidFill>
                            <a:srgbClr val="000000"/>
                          </a:solidFill>
                          <a:effectLst/>
                          <a:latin typeface="Calibri"/>
                        </a:rPr>
                        <a:t>1.17</a:t>
                      </a:r>
                    </a:p>
                  </a:txBody>
                  <a:tcPr marL="6524" marR="6524" marT="6524" marB="0" anchor="b">
                    <a:lnL>
                      <a:noFill/>
                    </a:lnL>
                    <a:lnR>
                      <a:noFill/>
                    </a:lnR>
                    <a:lnT>
                      <a:noFill/>
                    </a:lnT>
                    <a:lnB>
                      <a:noFill/>
                    </a:lnB>
                    <a:solidFill>
                      <a:srgbClr val="F5E884"/>
                    </a:solidFill>
                  </a:tcPr>
                </a:tc>
                <a:tc>
                  <a:txBody>
                    <a:bodyPr/>
                    <a:lstStyle/>
                    <a:p>
                      <a:pPr algn="r" fontAlgn="b"/>
                      <a:r>
                        <a:rPr lang="en-GB" sz="800" b="0" i="0" u="none" strike="noStrike">
                          <a:solidFill>
                            <a:srgbClr val="000000"/>
                          </a:solidFill>
                          <a:effectLst/>
                          <a:latin typeface="Calibri"/>
                        </a:rPr>
                        <a:t>1.61</a:t>
                      </a:r>
                    </a:p>
                  </a:txBody>
                  <a:tcPr marL="6524" marR="6524" marT="6524" marB="0" anchor="b">
                    <a:lnL>
                      <a:noFill/>
                    </a:lnL>
                    <a:lnR>
                      <a:noFill/>
                    </a:lnR>
                    <a:lnT>
                      <a:noFill/>
                    </a:lnT>
                    <a:lnB>
                      <a:noFill/>
                    </a:lnB>
                    <a:solidFill>
                      <a:srgbClr val="EEE784"/>
                    </a:solidFill>
                  </a:tcPr>
                </a:tc>
                <a:tc>
                  <a:txBody>
                    <a:bodyPr/>
                    <a:lstStyle/>
                    <a:p>
                      <a:pPr algn="r" fontAlgn="b"/>
                      <a:r>
                        <a:rPr lang="en-GB" sz="800" b="0" i="0" u="none" strike="noStrike">
                          <a:solidFill>
                            <a:srgbClr val="000000"/>
                          </a:solidFill>
                          <a:effectLst/>
                          <a:latin typeface="Calibri"/>
                        </a:rPr>
                        <a:t>-0.77</a:t>
                      </a:r>
                    </a:p>
                  </a:txBody>
                  <a:tcPr marL="6524" marR="6524" marT="6524" marB="0" anchor="b">
                    <a:lnL>
                      <a:noFill/>
                    </a:lnL>
                    <a:lnR>
                      <a:noFill/>
                    </a:lnR>
                    <a:lnT>
                      <a:noFill/>
                    </a:lnT>
                    <a:lnB>
                      <a:noFill/>
                    </a:lnB>
                    <a:solidFill>
                      <a:srgbClr val="FEE582"/>
                    </a:solidFill>
                  </a:tcPr>
                </a:tc>
              </a:tr>
              <a:tr h="130481">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0.75</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-3.88</a:t>
                      </a:r>
                    </a:p>
                  </a:txBody>
                  <a:tcPr marL="6524" marR="6524" marT="6524" marB="0" anchor="b">
                    <a:lnL>
                      <a:noFill/>
                    </a:lnL>
                    <a:lnR>
                      <a:noFill/>
                    </a:lnR>
                    <a:lnT>
                      <a:noFill/>
                    </a:lnT>
                    <a:lnB>
                      <a:noFill/>
                    </a:lnB>
                    <a:solidFill>
                      <a:srgbClr val="FEE081"/>
                    </a:solidFill>
                  </a:tcPr>
                </a:tc>
                <a:tc>
                  <a:txBody>
                    <a:bodyPr/>
                    <a:lstStyle/>
                    <a:p>
                      <a:pPr algn="r" fontAlgn="b"/>
                      <a:r>
                        <a:rPr lang="en-GB" sz="800" b="0" i="0" u="none" strike="noStrike">
                          <a:solidFill>
                            <a:srgbClr val="000000"/>
                          </a:solidFill>
                          <a:effectLst/>
                          <a:latin typeface="Calibri"/>
                        </a:rPr>
                        <a:t>123.14</a:t>
                      </a:r>
                    </a:p>
                  </a:txBody>
                  <a:tcPr marL="6524" marR="6524" marT="6524" marB="0" anchor="b">
                    <a:lnL>
                      <a:noFill/>
                    </a:lnL>
                    <a:lnR>
                      <a:noFill/>
                    </a:lnR>
                    <a:lnT>
                      <a:noFill/>
                    </a:lnT>
                    <a:lnB>
                      <a:noFill/>
                    </a:lnB>
                    <a:solidFill>
                      <a:srgbClr val="63BE7B"/>
                    </a:solidFill>
                  </a:tcPr>
                </a:tc>
                <a:tc>
                  <a:txBody>
                    <a:bodyPr/>
                    <a:lstStyle/>
                    <a:p>
                      <a:pPr algn="r" fontAlgn="b"/>
                      <a:r>
                        <a:rPr lang="en-GB" sz="800" b="0" i="0" u="none" strike="noStrike">
                          <a:solidFill>
                            <a:srgbClr val="000000"/>
                          </a:solidFill>
                          <a:effectLst/>
                          <a:latin typeface="Calibri"/>
                        </a:rPr>
                        <a:t>-31.59</a:t>
                      </a:r>
                    </a:p>
                  </a:txBody>
                  <a:tcPr marL="6524" marR="6524" marT="6524" marB="0" anchor="b">
                    <a:lnL>
                      <a:noFill/>
                    </a:lnL>
                    <a:lnR>
                      <a:noFill/>
                    </a:lnR>
                    <a:lnT>
                      <a:noFill/>
                    </a:lnT>
                    <a:lnB>
                      <a:noFill/>
                    </a:lnB>
                    <a:solidFill>
                      <a:srgbClr val="FBA977"/>
                    </a:solidFill>
                  </a:tcPr>
                </a:tc>
                <a:tc>
                  <a:txBody>
                    <a:bodyPr/>
                    <a:lstStyle/>
                    <a:p>
                      <a:pPr algn="r" fontAlgn="b"/>
                      <a:r>
                        <a:rPr lang="en-GB" sz="800" b="0" i="0" u="none" strike="noStrike">
                          <a:solidFill>
                            <a:srgbClr val="000000"/>
                          </a:solidFill>
                          <a:effectLst/>
                          <a:latin typeface="Calibri"/>
                        </a:rPr>
                        <a:t>-15.62</a:t>
                      </a:r>
                    </a:p>
                  </a:txBody>
                  <a:tcPr marL="6524" marR="6524" marT="6524" marB="0" anchor="b">
                    <a:lnL>
                      <a:noFill/>
                    </a:lnL>
                    <a:lnR>
                      <a:noFill/>
                    </a:lnR>
                    <a:lnT>
                      <a:noFill/>
                    </a:lnT>
                    <a:lnB>
                      <a:noFill/>
                    </a:lnB>
                    <a:solidFill>
                      <a:srgbClr val="FBB279"/>
                    </a:solidFill>
                  </a:tcPr>
                </a:tc>
                <a:tc>
                  <a:txBody>
                    <a:bodyPr/>
                    <a:lstStyle/>
                    <a:p>
                      <a:pPr algn="r" fontAlgn="b"/>
                      <a:r>
                        <a:rPr lang="en-GB" sz="800" b="0" i="0" u="none" strike="noStrike">
                          <a:solidFill>
                            <a:srgbClr val="000000"/>
                          </a:solidFill>
                          <a:effectLst/>
                          <a:latin typeface="Calibri"/>
                        </a:rPr>
                        <a:t>-6.27</a:t>
                      </a:r>
                    </a:p>
                  </a:txBody>
                  <a:tcPr marL="6524" marR="6524" marT="6524" marB="0" anchor="b">
                    <a:lnL>
                      <a:noFill/>
                    </a:lnL>
                    <a:lnR>
                      <a:noFill/>
                    </a:lnR>
                    <a:lnT>
                      <a:noFill/>
                    </a:lnT>
                    <a:lnB>
                      <a:noFill/>
                    </a:lnB>
                    <a:solidFill>
                      <a:srgbClr val="FEDA80"/>
                    </a:solidFill>
                  </a:tcPr>
                </a:tc>
                <a:tc>
                  <a:txBody>
                    <a:bodyPr/>
                    <a:lstStyle/>
                    <a:p>
                      <a:pPr algn="r" fontAlgn="b"/>
                      <a:r>
                        <a:rPr lang="en-GB" sz="800" b="0" i="0" u="none" strike="noStrike">
                          <a:solidFill>
                            <a:srgbClr val="000000"/>
                          </a:solidFill>
                          <a:effectLst/>
                          <a:latin typeface="Calibri"/>
                        </a:rPr>
                        <a:t>-0.21</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-0.65</a:t>
                      </a:r>
                    </a:p>
                  </a:txBody>
                  <a:tcPr marL="6524" marR="6524" marT="6524" marB="0" anchor="b">
                    <a:lnL>
                      <a:noFill/>
                    </a:lnL>
                    <a:lnR>
                      <a:noFill/>
                    </a:lnR>
                    <a:lnT>
                      <a:noFill/>
                    </a:lnT>
                    <a:lnB>
                      <a:noFill/>
                    </a:lnB>
                    <a:solidFill>
                      <a:srgbClr val="FEE582"/>
                    </a:solidFill>
                  </a:tcPr>
                </a:tc>
                <a:tc>
                  <a:txBody>
                    <a:bodyPr/>
                    <a:lstStyle/>
                    <a:p>
                      <a:pPr algn="r" fontAlgn="b"/>
                      <a:r>
                        <a:rPr lang="en-GB" sz="800" b="0" i="0" u="none" strike="noStrike">
                          <a:solidFill>
                            <a:srgbClr val="000000"/>
                          </a:solidFill>
                          <a:effectLst/>
                          <a:latin typeface="Calibri"/>
                        </a:rPr>
                        <a:t>-3.37</a:t>
                      </a:r>
                    </a:p>
                  </a:txBody>
                  <a:tcPr marL="6524" marR="6524" marT="6524" marB="0" anchor="b">
                    <a:lnL>
                      <a:noFill/>
                    </a:lnL>
                    <a:lnR>
                      <a:noFill/>
                    </a:lnR>
                    <a:lnT>
                      <a:noFill/>
                    </a:lnT>
                    <a:lnB>
                      <a:noFill/>
                    </a:lnB>
                    <a:solidFill>
                      <a:srgbClr val="FDD27F"/>
                    </a:solidFill>
                  </a:tcPr>
                </a:tc>
              </a:tr>
              <a:tr h="130481">
                <a:tc>
                  <a:txBody>
                    <a:bodyPr/>
                    <a:lstStyle/>
                    <a:p>
                      <a:pPr algn="l" fontAlgn="b"/>
                      <a:r>
                        <a:rPr lang="en-GB" sz="800" b="0" i="0" u="none" strike="noStrike">
                          <a:solidFill>
                            <a:srgbClr val="000000"/>
                          </a:solidFill>
                          <a:effectLst/>
                          <a:latin typeface="Calibri"/>
                        </a:rPr>
                        <a:t>Student Towns and Cities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0.68</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3.11</a:t>
                      </a:r>
                    </a:p>
                  </a:txBody>
                  <a:tcPr marL="6524" marR="6524" marT="6524" marB="0" anchor="b">
                    <a:lnL>
                      <a:noFill/>
                    </a:lnL>
                    <a:lnR>
                      <a:noFill/>
                    </a:lnR>
                    <a:lnT>
                      <a:noFill/>
                    </a:lnT>
                    <a:lnB>
                      <a:noFill/>
                    </a:lnB>
                    <a:solidFill>
                      <a:srgbClr val="F5E884"/>
                    </a:solidFill>
                  </a:tcPr>
                </a:tc>
                <a:tc>
                  <a:txBody>
                    <a:bodyPr/>
                    <a:lstStyle/>
                    <a:p>
                      <a:pPr algn="r" fontAlgn="b"/>
                      <a:r>
                        <a:rPr lang="en-GB" sz="800" b="0" i="0" u="none" strike="noStrike">
                          <a:solidFill>
                            <a:srgbClr val="000000"/>
                          </a:solidFill>
                          <a:effectLst/>
                          <a:latin typeface="Calibri"/>
                        </a:rPr>
                        <a:t>-79.32</a:t>
                      </a:r>
                    </a:p>
                  </a:txBody>
                  <a:tcPr marL="6524" marR="6524" marT="6524" marB="0" anchor="b">
                    <a:lnL>
                      <a:noFill/>
                    </a:lnL>
                    <a:lnR>
                      <a:noFill/>
                    </a:lnR>
                    <a:lnT>
                      <a:noFill/>
                    </a:lnT>
                    <a:lnB>
                      <a:noFill/>
                    </a:lnB>
                    <a:solidFill>
                      <a:srgbClr val="FA9773"/>
                    </a:solidFill>
                  </a:tcPr>
                </a:tc>
                <a:tc>
                  <a:txBody>
                    <a:bodyPr/>
                    <a:lstStyle/>
                    <a:p>
                      <a:pPr algn="r" fontAlgn="b"/>
                      <a:r>
                        <a:rPr lang="en-GB" sz="800" b="0" i="0" u="none" strike="noStrike">
                          <a:solidFill>
                            <a:srgbClr val="000000"/>
                          </a:solidFill>
                          <a:effectLst/>
                          <a:latin typeface="Calibri"/>
                        </a:rPr>
                        <a:t>28.14</a:t>
                      </a:r>
                    </a:p>
                  </a:txBody>
                  <a:tcPr marL="6524" marR="6524" marT="6524" marB="0" anchor="b">
                    <a:lnL>
                      <a:noFill/>
                    </a:lnL>
                    <a:lnR>
                      <a:noFill/>
                    </a:lnR>
                    <a:lnT>
                      <a:noFill/>
                    </a:lnT>
                    <a:lnB>
                      <a:noFill/>
                    </a:lnB>
                    <a:solidFill>
                      <a:srgbClr val="B9D780"/>
                    </a:solidFill>
                  </a:tcPr>
                </a:tc>
                <a:tc>
                  <a:txBody>
                    <a:bodyPr/>
                    <a:lstStyle/>
                    <a:p>
                      <a:pPr algn="r" fontAlgn="b"/>
                      <a:r>
                        <a:rPr lang="en-GB" sz="800" b="0" i="0" u="none" strike="noStrike">
                          <a:solidFill>
                            <a:srgbClr val="000000"/>
                          </a:solidFill>
                          <a:effectLst/>
                          <a:latin typeface="Calibri"/>
                        </a:rPr>
                        <a:t>13.24</a:t>
                      </a:r>
                    </a:p>
                  </a:txBody>
                  <a:tcPr marL="6524" marR="6524" marT="6524" marB="0" anchor="b">
                    <a:lnL>
                      <a:noFill/>
                    </a:lnL>
                    <a:lnR>
                      <a:noFill/>
                    </a:lnR>
                    <a:lnT>
                      <a:noFill/>
                    </a:lnT>
                    <a:lnB>
                      <a:noFill/>
                    </a:lnB>
                    <a:solidFill>
                      <a:srgbClr val="C6DB81"/>
                    </a:solidFill>
                  </a:tcPr>
                </a:tc>
                <a:tc>
                  <a:txBody>
                    <a:bodyPr/>
                    <a:lstStyle/>
                    <a:p>
                      <a:pPr algn="r" fontAlgn="b"/>
                      <a:r>
                        <a:rPr lang="en-GB" sz="800" b="0" i="0" u="none" strike="noStrike">
                          <a:solidFill>
                            <a:srgbClr val="000000"/>
                          </a:solidFill>
                          <a:effectLst/>
                          <a:latin typeface="Calibri"/>
                        </a:rPr>
                        <a:t>4.43</a:t>
                      </a:r>
                    </a:p>
                  </a:txBody>
                  <a:tcPr marL="6524" marR="6524" marT="6524" marB="0" anchor="b">
                    <a:lnL>
                      <a:noFill/>
                    </a:lnL>
                    <a:lnR>
                      <a:noFill/>
                    </a:lnR>
                    <a:lnT>
                      <a:noFill/>
                    </a:lnT>
                    <a:lnB>
                      <a:noFill/>
                    </a:lnB>
                    <a:solidFill>
                      <a:srgbClr val="F2E884"/>
                    </a:solidFill>
                  </a:tcPr>
                </a:tc>
                <a:tc>
                  <a:txBody>
                    <a:bodyPr/>
                    <a:lstStyle/>
                    <a:p>
                      <a:pPr algn="r" fontAlgn="b"/>
                      <a:r>
                        <a:rPr lang="en-GB" sz="800" b="0" i="0" u="none" strike="noStrike">
                          <a:solidFill>
                            <a:srgbClr val="000000"/>
                          </a:solidFill>
                          <a:effectLst/>
                          <a:latin typeface="Calibri"/>
                        </a:rPr>
                        <a:t>0.08</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0.54</a:t>
                      </a:r>
                    </a:p>
                  </a:txBody>
                  <a:tcPr marL="6524" marR="6524" marT="6524" marB="0" anchor="b">
                    <a:lnL>
                      <a:noFill/>
                    </a:lnL>
                    <a:lnR>
                      <a:noFill/>
                    </a:lnR>
                    <a:lnT>
                      <a:noFill/>
                    </a:lnT>
                    <a:lnB>
                      <a:noFill/>
                    </a:lnB>
                    <a:solidFill>
                      <a:srgbClr val="FAEA84"/>
                    </a:solidFill>
                  </a:tcPr>
                </a:tc>
                <a:tc>
                  <a:txBody>
                    <a:bodyPr/>
                    <a:lstStyle/>
                    <a:p>
                      <a:pPr algn="r" fontAlgn="b"/>
                      <a:r>
                        <a:rPr lang="en-GB" sz="800" b="0" i="0" u="none" strike="noStrike">
                          <a:solidFill>
                            <a:srgbClr val="000000"/>
                          </a:solidFill>
                          <a:effectLst/>
                          <a:latin typeface="Calibri"/>
                        </a:rPr>
                        <a:t>2.13</a:t>
                      </a:r>
                    </a:p>
                  </a:txBody>
                  <a:tcPr marL="6524" marR="6524" marT="6524" marB="0" anchor="b">
                    <a:lnL>
                      <a:noFill/>
                    </a:lnL>
                    <a:lnR>
                      <a:noFill/>
                    </a:lnR>
                    <a:lnT>
                      <a:noFill/>
                    </a:lnT>
                    <a:lnB>
                      <a:noFill/>
                    </a:lnB>
                    <a:solidFill>
                      <a:srgbClr val="EDE683"/>
                    </a:solidFill>
                  </a:tcPr>
                </a:tc>
              </a:tr>
              <a:tr h="130481">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0.47</a:t>
                      </a:r>
                    </a:p>
                  </a:txBody>
                  <a:tcPr marL="6524" marR="6524" marT="6524" marB="0" anchor="b">
                    <a:lnL>
                      <a:noFill/>
                    </a:lnL>
                    <a:lnR>
                      <a:noFill/>
                    </a:lnR>
                    <a:lnT>
                      <a:noFill/>
                    </a:lnT>
                    <a:lnB>
                      <a:noFill/>
                    </a:lnB>
                    <a:solidFill>
                      <a:srgbClr val="FDEB84"/>
                    </a:solidFill>
                  </a:tcPr>
                </a:tc>
                <a:tc>
                  <a:txBody>
                    <a:bodyPr/>
                    <a:lstStyle/>
                    <a:p>
                      <a:pPr algn="r" fontAlgn="b"/>
                      <a:r>
                        <a:rPr lang="en-GB" sz="800" b="0" i="0" u="none" strike="noStrike">
                          <a:solidFill>
                            <a:srgbClr val="000000"/>
                          </a:solidFill>
                          <a:effectLst/>
                          <a:latin typeface="Calibri"/>
                        </a:rPr>
                        <a:t>1.57</a:t>
                      </a:r>
                    </a:p>
                  </a:txBody>
                  <a:tcPr marL="6524" marR="6524" marT="6524" marB="0" anchor="b">
                    <a:lnL>
                      <a:noFill/>
                    </a:lnL>
                    <a:lnR>
                      <a:noFill/>
                    </a:lnR>
                    <a:lnT>
                      <a:noFill/>
                    </a:lnT>
                    <a:lnB>
                      <a:noFill/>
                    </a:lnB>
                    <a:solidFill>
                      <a:srgbClr val="FAEA84"/>
                    </a:solidFill>
                  </a:tcPr>
                </a:tc>
                <a:tc>
                  <a:txBody>
                    <a:bodyPr/>
                    <a:lstStyle/>
                    <a:p>
                      <a:pPr algn="r" fontAlgn="b"/>
                      <a:r>
                        <a:rPr lang="en-GB" sz="800" b="0" i="0" u="none" strike="noStrike">
                          <a:solidFill>
                            <a:srgbClr val="000000"/>
                          </a:solidFill>
                          <a:effectLst/>
                          <a:latin typeface="Calibri"/>
                        </a:rPr>
                        <a:t>-1.56</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-2.77</a:t>
                      </a:r>
                    </a:p>
                  </a:txBody>
                  <a:tcPr marL="6524" marR="6524" marT="6524" marB="0" anchor="b">
                    <a:lnL>
                      <a:noFill/>
                    </a:lnL>
                    <a:lnR>
                      <a:noFill/>
                    </a:lnR>
                    <a:lnT>
                      <a:noFill/>
                    </a:lnT>
                    <a:lnB>
                      <a:noFill/>
                    </a:lnB>
                    <a:solidFill>
                      <a:srgbClr val="FEE582"/>
                    </a:solidFill>
                  </a:tcPr>
                </a:tc>
                <a:tc>
                  <a:txBody>
                    <a:bodyPr/>
                    <a:lstStyle/>
                    <a:p>
                      <a:pPr algn="r" fontAlgn="b"/>
                      <a:r>
                        <a:rPr lang="en-GB" sz="800" b="0" i="0" u="none" strike="noStrike">
                          <a:solidFill>
                            <a:srgbClr val="000000"/>
                          </a:solidFill>
                          <a:effectLst/>
                          <a:latin typeface="Calibri"/>
                        </a:rPr>
                        <a:t>-1.00</a:t>
                      </a:r>
                    </a:p>
                  </a:txBody>
                  <a:tcPr marL="6524" marR="6524" marT="6524" marB="0" anchor="b">
                    <a:lnL>
                      <a:noFill/>
                    </a:lnL>
                    <a:lnR>
                      <a:noFill/>
                    </a:lnR>
                    <a:lnT>
                      <a:noFill/>
                    </a:lnT>
                    <a:lnB>
                      <a:noFill/>
                    </a:lnB>
                    <a:solidFill>
                      <a:srgbClr val="FEE783"/>
                    </a:solidFill>
                  </a:tcPr>
                </a:tc>
                <a:tc>
                  <a:txBody>
                    <a:bodyPr/>
                    <a:lstStyle/>
                    <a:p>
                      <a:pPr algn="r" fontAlgn="b"/>
                      <a:r>
                        <a:rPr lang="en-GB" sz="800" b="0" i="0" u="none" strike="noStrike">
                          <a:solidFill>
                            <a:srgbClr val="000000"/>
                          </a:solidFill>
                          <a:effectLst/>
                          <a:latin typeface="Calibri"/>
                        </a:rPr>
                        <a:t>1.62</a:t>
                      </a:r>
                    </a:p>
                  </a:txBody>
                  <a:tcPr marL="6524" marR="6524" marT="6524" marB="0" anchor="b">
                    <a:lnL>
                      <a:noFill/>
                    </a:lnL>
                    <a:lnR>
                      <a:noFill/>
                    </a:lnR>
                    <a:lnT>
                      <a:noFill/>
                    </a:lnT>
                    <a:lnB>
                      <a:noFill/>
                    </a:lnB>
                    <a:solidFill>
                      <a:srgbClr val="FAEA84"/>
                    </a:solidFill>
                  </a:tcPr>
                </a:tc>
                <a:tc>
                  <a:txBody>
                    <a:bodyPr/>
                    <a:lstStyle/>
                    <a:p>
                      <a:pPr algn="r" fontAlgn="b"/>
                      <a:r>
                        <a:rPr lang="en-GB" sz="800" b="0" i="0" u="none" strike="noStrike">
                          <a:solidFill>
                            <a:srgbClr val="000000"/>
                          </a:solidFill>
                          <a:effectLst/>
                          <a:latin typeface="Calibri"/>
                        </a:rPr>
                        <a:t>-0.15</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-0.01</a:t>
                      </a:r>
                    </a:p>
                  </a:txBody>
                  <a:tcPr marL="6524" marR="6524" marT="6524" marB="0" anchor="b">
                    <a:lnL>
                      <a:noFill/>
                    </a:lnL>
                    <a:lnR>
                      <a:noFill/>
                    </a:lnR>
                    <a:lnT>
                      <a:noFill/>
                    </a:lnT>
                    <a:lnB>
                      <a:noFill/>
                    </a:lnB>
                    <a:solidFill>
                      <a:srgbClr val="FEEA83"/>
                    </a:solidFill>
                  </a:tcPr>
                </a:tc>
                <a:tc>
                  <a:txBody>
                    <a:bodyPr/>
                    <a:lstStyle/>
                    <a:p>
                      <a:pPr algn="r" fontAlgn="b"/>
                      <a:r>
                        <a:rPr lang="en-GB" sz="800" b="0" i="0" u="none" strike="noStrike">
                          <a:solidFill>
                            <a:srgbClr val="000000"/>
                          </a:solidFill>
                          <a:effectLst/>
                          <a:latin typeface="Calibri"/>
                        </a:rPr>
                        <a:t>1.62</a:t>
                      </a:r>
                    </a:p>
                  </a:txBody>
                  <a:tcPr marL="6524" marR="6524" marT="6524" marB="0" anchor="b">
                    <a:lnL>
                      <a:noFill/>
                    </a:lnL>
                    <a:lnR>
                      <a:noFill/>
                    </a:lnR>
                    <a:lnT>
                      <a:noFill/>
                    </a:lnT>
                    <a:lnB>
                      <a:noFill/>
                    </a:lnB>
                    <a:solidFill>
                      <a:srgbClr val="F1E784"/>
                    </a:solidFill>
                  </a:tcPr>
                </a:tc>
              </a:tr>
              <a:tr h="130481">
                <a:tc>
                  <a:txBody>
                    <a:bodyPr/>
                    <a:lstStyle/>
                    <a:p>
                      <a:pPr algn="l" fontAlgn="b"/>
                      <a:r>
                        <a:rPr lang="en-GB" sz="800" b="0" i="0" u="none" strike="noStrike">
                          <a:solidFill>
                            <a:srgbClr val="000000"/>
                          </a:solidFill>
                          <a:effectLst/>
                          <a:latin typeface="Calibri"/>
                        </a:rPr>
                        <a:t>Dynamic London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0.41</a:t>
                      </a:r>
                    </a:p>
                  </a:txBody>
                  <a:tcPr marL="6524" marR="6524" marT="6524" marB="0" anchor="b">
                    <a:lnL>
                      <a:noFill/>
                    </a:lnL>
                    <a:lnR>
                      <a:noFill/>
                    </a:lnR>
                    <a:lnT>
                      <a:noFill/>
                    </a:lnT>
                    <a:lnB>
                      <a:noFill/>
                    </a:lnB>
                    <a:solidFill>
                      <a:srgbClr val="FDEB84"/>
                    </a:solidFill>
                  </a:tcPr>
                </a:tc>
                <a:tc>
                  <a:txBody>
                    <a:bodyPr/>
                    <a:lstStyle/>
                    <a:p>
                      <a:pPr algn="r" fontAlgn="b"/>
                      <a:r>
                        <a:rPr lang="en-GB" sz="800" b="0" i="0" u="none" strike="noStrike">
                          <a:solidFill>
                            <a:srgbClr val="000000"/>
                          </a:solidFill>
                          <a:effectLst/>
                          <a:latin typeface="Calibri"/>
                        </a:rPr>
                        <a:t>3.38</a:t>
                      </a:r>
                    </a:p>
                  </a:txBody>
                  <a:tcPr marL="6524" marR="6524" marT="6524" marB="0" anchor="b">
                    <a:lnL>
                      <a:noFill/>
                    </a:lnL>
                    <a:lnR>
                      <a:noFill/>
                    </a:lnR>
                    <a:lnT>
                      <a:noFill/>
                    </a:lnT>
                    <a:lnB>
                      <a:noFill/>
                    </a:lnB>
                    <a:solidFill>
                      <a:srgbClr val="F4E884"/>
                    </a:solidFill>
                  </a:tcPr>
                </a:tc>
                <a:tc>
                  <a:txBody>
                    <a:bodyPr/>
                    <a:lstStyle/>
                    <a:p>
                      <a:pPr algn="r" fontAlgn="b"/>
                      <a:r>
                        <a:rPr lang="en-GB" sz="800" b="0" i="0" u="none" strike="noStrike">
                          <a:solidFill>
                            <a:srgbClr val="000000"/>
                          </a:solidFill>
                          <a:effectLst/>
                          <a:latin typeface="Calibri"/>
                        </a:rPr>
                        <a:t>-7.64</a:t>
                      </a:r>
                    </a:p>
                  </a:txBody>
                  <a:tcPr marL="6524" marR="6524" marT="6524" marB="0" anchor="b">
                    <a:lnL>
                      <a:noFill/>
                    </a:lnL>
                    <a:lnR>
                      <a:noFill/>
                    </a:lnR>
                    <a:lnT>
                      <a:noFill/>
                    </a:lnT>
                    <a:lnB>
                      <a:noFill/>
                    </a:lnB>
                    <a:solidFill>
                      <a:srgbClr val="FEE282"/>
                    </a:solidFill>
                  </a:tcPr>
                </a:tc>
                <a:tc>
                  <a:txBody>
                    <a:bodyPr/>
                    <a:lstStyle/>
                    <a:p>
                      <a:pPr algn="r" fontAlgn="b"/>
                      <a:r>
                        <a:rPr lang="en-GB" sz="800" b="0" i="0" u="none" strike="noStrike">
                          <a:solidFill>
                            <a:srgbClr val="000000"/>
                          </a:solidFill>
                          <a:effectLst/>
                          <a:latin typeface="Calibri"/>
                        </a:rPr>
                        <a:t>-10.76</a:t>
                      </a:r>
                    </a:p>
                  </a:txBody>
                  <a:tcPr marL="6524" marR="6524" marT="6524" marB="0" anchor="b">
                    <a:lnL>
                      <a:noFill/>
                    </a:lnL>
                    <a:lnR>
                      <a:noFill/>
                    </a:lnR>
                    <a:lnT>
                      <a:noFill/>
                    </a:lnT>
                    <a:lnB>
                      <a:noFill/>
                    </a:lnB>
                    <a:solidFill>
                      <a:srgbClr val="FDD47F"/>
                    </a:solidFill>
                  </a:tcPr>
                </a:tc>
                <a:tc>
                  <a:txBody>
                    <a:bodyPr/>
                    <a:lstStyle/>
                    <a:p>
                      <a:pPr algn="r" fontAlgn="b"/>
                      <a:r>
                        <a:rPr lang="en-GB" sz="800" b="0" i="0" u="none" strike="noStrike">
                          <a:solidFill>
                            <a:srgbClr val="000000"/>
                          </a:solidFill>
                          <a:effectLst/>
                          <a:latin typeface="Calibri"/>
                        </a:rPr>
                        <a:t>-5.05</a:t>
                      </a:r>
                    </a:p>
                  </a:txBody>
                  <a:tcPr marL="6524" marR="6524" marT="6524" marB="0" anchor="b">
                    <a:lnL>
                      <a:noFill/>
                    </a:lnL>
                    <a:lnR>
                      <a:noFill/>
                    </a:lnR>
                    <a:lnT>
                      <a:noFill/>
                    </a:lnT>
                    <a:lnB>
                      <a:noFill/>
                    </a:lnB>
                    <a:solidFill>
                      <a:srgbClr val="FED880"/>
                    </a:solidFill>
                  </a:tcPr>
                </a:tc>
                <a:tc>
                  <a:txBody>
                    <a:bodyPr/>
                    <a:lstStyle/>
                    <a:p>
                      <a:pPr algn="r" fontAlgn="b"/>
                      <a:r>
                        <a:rPr lang="en-GB" sz="800" b="0" i="0" u="none" strike="noStrike">
                          <a:solidFill>
                            <a:srgbClr val="000000"/>
                          </a:solidFill>
                          <a:effectLst/>
                          <a:latin typeface="Calibri"/>
                        </a:rPr>
                        <a:t>3.02</a:t>
                      </a:r>
                    </a:p>
                  </a:txBody>
                  <a:tcPr marL="6524" marR="6524" marT="6524" marB="0" anchor="b">
                    <a:lnL>
                      <a:noFill/>
                    </a:lnL>
                    <a:lnR>
                      <a:noFill/>
                    </a:lnR>
                    <a:lnT>
                      <a:noFill/>
                    </a:lnT>
                    <a:lnB>
                      <a:noFill/>
                    </a:lnB>
                    <a:solidFill>
                      <a:srgbClr val="F6E984"/>
                    </a:solidFill>
                  </a:tcPr>
                </a:tc>
                <a:tc>
                  <a:txBody>
                    <a:bodyPr/>
                    <a:lstStyle/>
                    <a:p>
                      <a:pPr algn="r" fontAlgn="b"/>
                      <a:r>
                        <a:rPr lang="en-GB" sz="800" b="0" i="0" u="none" strike="noStrike">
                          <a:solidFill>
                            <a:srgbClr val="000000"/>
                          </a:solidFill>
                          <a:effectLst/>
                          <a:latin typeface="Calibri"/>
                        </a:rPr>
                        <a:t>1.51</a:t>
                      </a:r>
                    </a:p>
                  </a:txBody>
                  <a:tcPr marL="6524" marR="6524" marT="6524" marB="0" anchor="b">
                    <a:lnL>
                      <a:noFill/>
                    </a:lnL>
                    <a:lnR>
                      <a:noFill/>
                    </a:lnR>
                    <a:lnT>
                      <a:noFill/>
                    </a:lnT>
                    <a:lnB>
                      <a:noFill/>
                    </a:lnB>
                    <a:solidFill>
                      <a:srgbClr val="F2E784"/>
                    </a:solidFill>
                  </a:tcPr>
                </a:tc>
                <a:tc>
                  <a:txBody>
                    <a:bodyPr/>
                    <a:lstStyle/>
                    <a:p>
                      <a:pPr algn="r" fontAlgn="b"/>
                      <a:r>
                        <a:rPr lang="en-GB" sz="800" b="0" i="0" u="none" strike="noStrike">
                          <a:solidFill>
                            <a:srgbClr val="000000"/>
                          </a:solidFill>
                          <a:effectLst/>
                          <a:latin typeface="Calibri"/>
                        </a:rPr>
                        <a:t>1.39</a:t>
                      </a:r>
                    </a:p>
                  </a:txBody>
                  <a:tcPr marL="6524" marR="6524" marT="6524" marB="0" anchor="b">
                    <a:lnL>
                      <a:noFill/>
                    </a:lnL>
                    <a:lnR>
                      <a:noFill/>
                    </a:lnR>
                    <a:lnT>
                      <a:noFill/>
                    </a:lnT>
                    <a:lnB>
                      <a:noFill/>
                    </a:lnB>
                    <a:solidFill>
                      <a:srgbClr val="F1E784"/>
                    </a:solidFill>
                  </a:tcPr>
                </a:tc>
                <a:tc>
                  <a:txBody>
                    <a:bodyPr/>
                    <a:lstStyle/>
                    <a:p>
                      <a:pPr algn="r" fontAlgn="b"/>
                      <a:r>
                        <a:rPr lang="en-GB" sz="800" b="0" i="0" u="none" strike="noStrike">
                          <a:solidFill>
                            <a:srgbClr val="000000"/>
                          </a:solidFill>
                          <a:effectLst/>
                          <a:latin typeface="Calibri"/>
                        </a:rPr>
                        <a:t>0.69</a:t>
                      </a:r>
                    </a:p>
                  </a:txBody>
                  <a:tcPr marL="6524" marR="6524" marT="6524" marB="0" anchor="b">
                    <a:lnL>
                      <a:noFill/>
                    </a:lnL>
                    <a:lnR>
                      <a:noFill/>
                    </a:lnR>
                    <a:lnT>
                      <a:noFill/>
                    </a:lnT>
                    <a:lnB>
                      <a:noFill/>
                    </a:lnB>
                    <a:solidFill>
                      <a:srgbClr val="F9EA84"/>
                    </a:solidFill>
                  </a:tcPr>
                </a:tc>
              </a:tr>
              <a:tr h="130481">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0.31</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1.13</a:t>
                      </a:r>
                    </a:p>
                  </a:txBody>
                  <a:tcPr marL="6524" marR="6524" marT="6524" marB="0" anchor="b">
                    <a:lnL>
                      <a:noFill/>
                    </a:lnL>
                    <a:lnR>
                      <a:noFill/>
                    </a:lnR>
                    <a:lnT>
                      <a:noFill/>
                    </a:lnT>
                    <a:lnB>
                      <a:noFill/>
                    </a:lnB>
                    <a:solidFill>
                      <a:srgbClr val="FCEA84"/>
                    </a:solidFill>
                  </a:tcPr>
                </a:tc>
                <a:tc>
                  <a:txBody>
                    <a:bodyPr/>
                    <a:lstStyle/>
                    <a:p>
                      <a:pPr algn="r" fontAlgn="b"/>
                      <a:r>
                        <a:rPr lang="en-GB" sz="800" b="0" i="0" u="none" strike="noStrike">
                          <a:solidFill>
                            <a:srgbClr val="000000"/>
                          </a:solidFill>
                          <a:effectLst/>
                          <a:latin typeface="Calibri"/>
                        </a:rPr>
                        <a:t>0.15</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-4.38</a:t>
                      </a:r>
                    </a:p>
                  </a:txBody>
                  <a:tcPr marL="6524" marR="6524" marT="6524" marB="0" anchor="b">
                    <a:lnL>
                      <a:noFill/>
                    </a:lnL>
                    <a:lnR>
                      <a:noFill/>
                    </a:lnR>
                    <a:lnT>
                      <a:noFill/>
                    </a:lnT>
                    <a:lnB>
                      <a:noFill/>
                    </a:lnB>
                    <a:solidFill>
                      <a:srgbClr val="FEE182"/>
                    </a:solidFill>
                  </a:tcPr>
                </a:tc>
                <a:tc>
                  <a:txBody>
                    <a:bodyPr/>
                    <a:lstStyle/>
                    <a:p>
                      <a:pPr algn="r" fontAlgn="b"/>
                      <a:r>
                        <a:rPr lang="en-GB" sz="800" b="0" i="0" u="none" strike="noStrike">
                          <a:solidFill>
                            <a:srgbClr val="000000"/>
                          </a:solidFill>
                          <a:effectLst/>
                          <a:latin typeface="Calibri"/>
                        </a:rPr>
                        <a:t>-1.85</a:t>
                      </a:r>
                    </a:p>
                  </a:txBody>
                  <a:tcPr marL="6524" marR="6524" marT="6524" marB="0" anchor="b">
                    <a:lnL>
                      <a:noFill/>
                    </a:lnL>
                    <a:lnR>
                      <a:noFill/>
                    </a:lnR>
                    <a:lnT>
                      <a:noFill/>
                    </a:lnT>
                    <a:lnB>
                      <a:noFill/>
                    </a:lnB>
                    <a:solidFill>
                      <a:srgbClr val="FEE482"/>
                    </a:solidFill>
                  </a:tcPr>
                </a:tc>
                <a:tc>
                  <a:txBody>
                    <a:bodyPr/>
                    <a:lstStyle/>
                    <a:p>
                      <a:pPr algn="r" fontAlgn="b"/>
                      <a:r>
                        <a:rPr lang="en-GB" sz="800" b="0" i="0" u="none" strike="noStrike">
                          <a:solidFill>
                            <a:srgbClr val="000000"/>
                          </a:solidFill>
                          <a:effectLst/>
                          <a:latin typeface="Calibri"/>
                        </a:rPr>
                        <a:t>1.02</a:t>
                      </a:r>
                    </a:p>
                  </a:txBody>
                  <a:tcPr marL="6524" marR="6524" marT="6524" marB="0" anchor="b">
                    <a:lnL>
                      <a:noFill/>
                    </a:lnL>
                    <a:lnR>
                      <a:noFill/>
                    </a:lnR>
                    <a:lnT>
                      <a:noFill/>
                    </a:lnT>
                    <a:lnB>
                      <a:noFill/>
                    </a:lnB>
                    <a:solidFill>
                      <a:srgbClr val="FCEB84"/>
                    </a:solidFill>
                  </a:tcPr>
                </a:tc>
                <a:tc>
                  <a:txBody>
                    <a:bodyPr/>
                    <a:lstStyle/>
                    <a:p>
                      <a:pPr algn="r" fontAlgn="b"/>
                      <a:r>
                        <a:rPr lang="en-GB" sz="800" b="0" i="0" u="none" strike="noStrike">
                          <a:solidFill>
                            <a:srgbClr val="000000"/>
                          </a:solidFill>
                          <a:effectLst/>
                          <a:latin typeface="Calibri"/>
                        </a:rPr>
                        <a:t>0.97</a:t>
                      </a:r>
                    </a:p>
                  </a:txBody>
                  <a:tcPr marL="6524" marR="6524" marT="6524" marB="0" anchor="b">
                    <a:lnL>
                      <a:noFill/>
                    </a:lnL>
                    <a:lnR>
                      <a:noFill/>
                    </a:lnR>
                    <a:lnT>
                      <a:noFill/>
                    </a:lnT>
                    <a:lnB>
                      <a:noFill/>
                    </a:lnB>
                    <a:solidFill>
                      <a:srgbClr val="F6E984"/>
                    </a:solidFill>
                  </a:tcPr>
                </a:tc>
                <a:tc>
                  <a:txBody>
                    <a:bodyPr/>
                    <a:lstStyle/>
                    <a:p>
                      <a:pPr algn="r" fontAlgn="b"/>
                      <a:r>
                        <a:rPr lang="en-GB" sz="800" b="0" i="0" u="none" strike="noStrike">
                          <a:solidFill>
                            <a:srgbClr val="000000"/>
                          </a:solidFill>
                          <a:effectLst/>
                          <a:latin typeface="Calibri"/>
                        </a:rPr>
                        <a:t>0.56</a:t>
                      </a:r>
                    </a:p>
                  </a:txBody>
                  <a:tcPr marL="6524" marR="6524" marT="6524" marB="0" anchor="b">
                    <a:lnL>
                      <a:noFill/>
                    </a:lnL>
                    <a:lnR>
                      <a:noFill/>
                    </a:lnR>
                    <a:lnT>
                      <a:noFill/>
                    </a:lnT>
                    <a:lnB>
                      <a:noFill/>
                    </a:lnB>
                    <a:solidFill>
                      <a:srgbClr val="FAEA84"/>
                    </a:solidFill>
                  </a:tcPr>
                </a:tc>
                <a:tc>
                  <a:txBody>
                    <a:bodyPr/>
                    <a:lstStyle/>
                    <a:p>
                      <a:pPr algn="r" fontAlgn="b"/>
                      <a:r>
                        <a:rPr lang="en-GB" sz="800" b="0" i="0" u="none" strike="noStrike">
                          <a:solidFill>
                            <a:srgbClr val="000000"/>
                          </a:solidFill>
                          <a:effectLst/>
                          <a:latin typeface="Calibri"/>
                        </a:rPr>
                        <a:t>-0.63</a:t>
                      </a:r>
                    </a:p>
                  </a:txBody>
                  <a:tcPr marL="6524" marR="6524" marT="6524" marB="0" anchor="b">
                    <a:lnL>
                      <a:noFill/>
                    </a:lnL>
                    <a:lnR>
                      <a:noFill/>
                    </a:lnR>
                    <a:lnT>
                      <a:noFill/>
                    </a:lnT>
                    <a:lnB>
                      <a:noFill/>
                    </a:lnB>
                    <a:solidFill>
                      <a:srgbClr val="FEE683"/>
                    </a:solidFill>
                  </a:tcPr>
                </a:tc>
              </a:tr>
              <a:tr h="130481">
                <a:tc>
                  <a:txBody>
                    <a:bodyPr/>
                    <a:lstStyle/>
                    <a:p>
                      <a:pPr algn="l" fontAlgn="b"/>
                      <a:r>
                        <a:rPr lang="en-GB" sz="800" b="0" i="0" u="none" strike="noStrike">
                          <a:solidFill>
                            <a:srgbClr val="000000"/>
                          </a:solidFill>
                          <a:effectLst/>
                          <a:latin typeface="Calibri"/>
                        </a:rPr>
                        <a:t>Moderate Mobility, Non-Household, Mixed Occupations</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Low Mobility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0.20</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3.41</a:t>
                      </a:r>
                    </a:p>
                  </a:txBody>
                  <a:tcPr marL="6524" marR="6524" marT="6524" marB="0" anchor="b">
                    <a:lnL>
                      <a:noFill/>
                    </a:lnL>
                    <a:lnR>
                      <a:noFill/>
                    </a:lnR>
                    <a:lnT>
                      <a:noFill/>
                    </a:lnT>
                    <a:lnB>
                      <a:noFill/>
                    </a:lnB>
                    <a:solidFill>
                      <a:srgbClr val="F4E884"/>
                    </a:solidFill>
                  </a:tcPr>
                </a:tc>
                <a:tc>
                  <a:txBody>
                    <a:bodyPr/>
                    <a:lstStyle/>
                    <a:p>
                      <a:pPr algn="r" fontAlgn="b"/>
                      <a:r>
                        <a:rPr lang="en-GB" sz="800" b="0" i="0" u="none" strike="noStrike">
                          <a:solidFill>
                            <a:srgbClr val="000000"/>
                          </a:solidFill>
                          <a:effectLst/>
                          <a:latin typeface="Calibri"/>
                        </a:rPr>
                        <a:t>-1.07</a:t>
                      </a:r>
                    </a:p>
                  </a:txBody>
                  <a:tcPr marL="6524" marR="6524" marT="6524" marB="0" anchor="b">
                    <a:lnL>
                      <a:noFill/>
                    </a:lnL>
                    <a:lnR>
                      <a:noFill/>
                    </a:lnR>
                    <a:lnT>
                      <a:noFill/>
                    </a:lnT>
                    <a:lnB>
                      <a:noFill/>
                    </a:lnB>
                    <a:solidFill>
                      <a:srgbClr val="FEE983"/>
                    </a:solidFill>
                  </a:tcPr>
                </a:tc>
                <a:tc>
                  <a:txBody>
                    <a:bodyPr/>
                    <a:lstStyle/>
                    <a:p>
                      <a:pPr algn="r" fontAlgn="b"/>
                      <a:r>
                        <a:rPr lang="en-GB" sz="800" b="0" i="0" u="none" strike="noStrike">
                          <a:solidFill>
                            <a:srgbClr val="000000"/>
                          </a:solidFill>
                          <a:effectLst/>
                          <a:latin typeface="Calibri"/>
                        </a:rPr>
                        <a:t>-7.74</a:t>
                      </a:r>
                    </a:p>
                  </a:txBody>
                  <a:tcPr marL="6524" marR="6524" marT="6524" marB="0" anchor="b">
                    <a:lnL>
                      <a:noFill/>
                    </a:lnL>
                    <a:lnR>
                      <a:noFill/>
                    </a:lnR>
                    <a:lnT>
                      <a:noFill/>
                    </a:lnT>
                    <a:lnB>
                      <a:noFill/>
                    </a:lnB>
                    <a:solidFill>
                      <a:srgbClr val="FEDA80"/>
                    </a:solidFill>
                  </a:tcPr>
                </a:tc>
                <a:tc>
                  <a:txBody>
                    <a:bodyPr/>
                    <a:lstStyle/>
                    <a:p>
                      <a:pPr algn="r" fontAlgn="b"/>
                      <a:r>
                        <a:rPr lang="en-GB" sz="800" b="0" i="0" u="none" strike="noStrike">
                          <a:solidFill>
                            <a:srgbClr val="000000"/>
                          </a:solidFill>
                          <a:effectLst/>
                          <a:latin typeface="Calibri"/>
                        </a:rPr>
                        <a:t>-4.68</a:t>
                      </a:r>
                    </a:p>
                  </a:txBody>
                  <a:tcPr marL="6524" marR="6524" marT="6524" marB="0" anchor="b">
                    <a:lnL>
                      <a:noFill/>
                    </a:lnL>
                    <a:lnR>
                      <a:noFill/>
                    </a:lnR>
                    <a:lnT>
                      <a:noFill/>
                    </a:lnT>
                    <a:lnB>
                      <a:noFill/>
                    </a:lnB>
                    <a:solidFill>
                      <a:srgbClr val="FEDA80"/>
                    </a:solidFill>
                  </a:tcPr>
                </a:tc>
                <a:tc>
                  <a:txBody>
                    <a:bodyPr/>
                    <a:lstStyle/>
                    <a:p>
                      <a:pPr algn="r" fontAlgn="b"/>
                      <a:r>
                        <a:rPr lang="en-GB" sz="800" b="0" i="0" u="none" strike="noStrike">
                          <a:solidFill>
                            <a:srgbClr val="000000"/>
                          </a:solidFill>
                          <a:effectLst/>
                          <a:latin typeface="Calibri"/>
                        </a:rPr>
                        <a:t>1.45</a:t>
                      </a:r>
                    </a:p>
                  </a:txBody>
                  <a:tcPr marL="6524" marR="6524" marT="6524" marB="0" anchor="b">
                    <a:lnL>
                      <a:noFill/>
                    </a:lnL>
                    <a:lnR>
                      <a:noFill/>
                    </a:lnR>
                    <a:lnT>
                      <a:noFill/>
                    </a:lnT>
                    <a:lnB>
                      <a:noFill/>
                    </a:lnB>
                    <a:solidFill>
                      <a:srgbClr val="FBEA84"/>
                    </a:solidFill>
                  </a:tcPr>
                </a:tc>
                <a:tc>
                  <a:txBody>
                    <a:bodyPr/>
                    <a:lstStyle/>
                    <a:p>
                      <a:pPr algn="r" fontAlgn="b"/>
                      <a:r>
                        <a:rPr lang="en-GB" sz="800" b="0" i="0" u="none" strike="noStrike">
                          <a:solidFill>
                            <a:srgbClr val="000000"/>
                          </a:solidFill>
                          <a:effectLst/>
                          <a:latin typeface="Calibri"/>
                        </a:rPr>
                        <a:t>-0.52</a:t>
                      </a:r>
                    </a:p>
                  </a:txBody>
                  <a:tcPr marL="6524" marR="6524" marT="6524" marB="0" anchor="b">
                    <a:lnL>
                      <a:noFill/>
                    </a:lnL>
                    <a:lnR>
                      <a:noFill/>
                    </a:lnR>
                    <a:lnT>
                      <a:noFill/>
                    </a:lnT>
                    <a:lnB>
                      <a:noFill/>
                    </a:lnB>
                    <a:solidFill>
                      <a:srgbClr val="FEE683"/>
                    </a:solidFill>
                  </a:tcPr>
                </a:tc>
                <a:tc>
                  <a:txBody>
                    <a:bodyPr/>
                    <a:lstStyle/>
                    <a:p>
                      <a:pPr algn="r" fontAlgn="b"/>
                      <a:r>
                        <a:rPr lang="en-GB" sz="800" b="0" i="0" u="none" strike="noStrike">
                          <a:solidFill>
                            <a:srgbClr val="000000"/>
                          </a:solidFill>
                          <a:effectLst/>
                          <a:latin typeface="Calibri"/>
                        </a:rPr>
                        <a:t>0.14</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0.44</a:t>
                      </a:r>
                    </a:p>
                  </a:txBody>
                  <a:tcPr marL="6524" marR="6524" marT="6524" marB="0" anchor="b">
                    <a:lnL>
                      <a:noFill/>
                    </a:lnL>
                    <a:lnR>
                      <a:noFill/>
                    </a:lnR>
                    <a:lnT>
                      <a:noFill/>
                    </a:lnT>
                    <a:lnB>
                      <a:noFill/>
                    </a:lnB>
                    <a:solidFill>
                      <a:srgbClr val="FCEA84"/>
                    </a:solidFill>
                  </a:tcPr>
                </a:tc>
              </a:tr>
              <a:tr h="130481">
                <a:tc>
                  <a:txBody>
                    <a:bodyPr/>
                    <a:lstStyle/>
                    <a:p>
                      <a:pPr algn="l" fontAlgn="b"/>
                      <a:r>
                        <a:rPr lang="en-GB" sz="800" b="0" i="0" u="none" strike="noStrike">
                          <a:solidFill>
                            <a:srgbClr val="000000"/>
                          </a:solidFill>
                          <a:effectLst/>
                          <a:latin typeface="Calibri"/>
                        </a:rPr>
                        <a:t>Footloose, Middle-Class, Commuter Britain</a:t>
                      </a:r>
                    </a:p>
                  </a:txBody>
                  <a:tcPr marL="6524" marR="6524" marT="6524" marB="0" anchor="b">
                    <a:lnL>
                      <a:noFill/>
                    </a:lnL>
                    <a:lnR>
                      <a:noFill/>
                    </a:lnR>
                    <a:lnT>
                      <a:noFill/>
                    </a:lnT>
                    <a:lnB>
                      <a:noFill/>
                    </a:lnB>
                  </a:tcPr>
                </a:tc>
                <a:tc>
                  <a:txBody>
                    <a:bodyPr/>
                    <a:lstStyle/>
                    <a:p>
                      <a:pPr algn="l" fontAlgn="b"/>
                      <a:r>
                        <a:rPr lang="en-GB" sz="800" b="0" i="0" u="none" strike="noStrike">
                          <a:solidFill>
                            <a:srgbClr val="000000"/>
                          </a:solidFill>
                          <a:effectLst/>
                          <a:latin typeface="Calibri"/>
                        </a:rPr>
                        <a:t>Declining Industrial, Working-Class, Local Britain</a:t>
                      </a:r>
                    </a:p>
                  </a:txBody>
                  <a:tcPr marL="6524" marR="6524" marT="6524" marB="0" anchor="b">
                    <a:lnL>
                      <a:noFill/>
                    </a:lnL>
                    <a:lnR>
                      <a:noFill/>
                    </a:lnR>
                    <a:lnT>
                      <a:noFill/>
                    </a:lnT>
                    <a:lnB>
                      <a:noFill/>
                    </a:lnB>
                  </a:tcPr>
                </a:tc>
                <a:tc>
                  <a:txBody>
                    <a:bodyPr/>
                    <a:lstStyle/>
                    <a:p>
                      <a:pPr algn="r" fontAlgn="b"/>
                      <a:r>
                        <a:rPr lang="en-GB" sz="800" b="0" i="0" u="none" strike="noStrike">
                          <a:solidFill>
                            <a:srgbClr val="000000"/>
                          </a:solidFill>
                          <a:effectLst/>
                          <a:latin typeface="Calibri"/>
                        </a:rPr>
                        <a:t>0.06</a:t>
                      </a:r>
                    </a:p>
                  </a:txBody>
                  <a:tcPr marL="6524" marR="6524" marT="6524" marB="0" anchor="b">
                    <a:lnL>
                      <a:noFill/>
                    </a:lnL>
                    <a:lnR>
                      <a:noFill/>
                    </a:lnR>
                    <a:lnT>
                      <a:noFill/>
                    </a:lnT>
                    <a:lnB>
                      <a:noFill/>
                    </a:lnB>
                    <a:solidFill>
                      <a:srgbClr val="FFEB84"/>
                    </a:solidFill>
                  </a:tcPr>
                </a:tc>
                <a:tc>
                  <a:txBody>
                    <a:bodyPr/>
                    <a:lstStyle/>
                    <a:p>
                      <a:pPr algn="r" fontAlgn="b"/>
                      <a:r>
                        <a:rPr lang="en-GB" sz="800" b="0" i="0" u="none" strike="noStrike">
                          <a:solidFill>
                            <a:srgbClr val="000000"/>
                          </a:solidFill>
                          <a:effectLst/>
                          <a:latin typeface="Calibri"/>
                        </a:rPr>
                        <a:t>0.56</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-0.28</a:t>
                      </a:r>
                    </a:p>
                  </a:txBody>
                  <a:tcPr marL="6524" marR="6524" marT="6524" marB="0" anchor="b">
                    <a:lnL>
                      <a:noFill/>
                    </a:lnL>
                    <a:lnR>
                      <a:noFill/>
                    </a:lnR>
                    <a:lnT>
                      <a:noFill/>
                    </a:lnT>
                    <a:lnB>
                      <a:noFill/>
                    </a:lnB>
                    <a:solidFill>
                      <a:srgbClr val="FEEA83"/>
                    </a:solidFill>
                  </a:tcPr>
                </a:tc>
                <a:tc>
                  <a:txBody>
                    <a:bodyPr/>
                    <a:lstStyle/>
                    <a:p>
                      <a:pPr algn="r" fontAlgn="b"/>
                      <a:r>
                        <a:rPr lang="en-GB" sz="800" b="0" i="0" u="none" strike="noStrike">
                          <a:solidFill>
                            <a:srgbClr val="000000"/>
                          </a:solidFill>
                          <a:effectLst/>
                          <a:latin typeface="Calibri"/>
                        </a:rPr>
                        <a:t>-4.06</a:t>
                      </a:r>
                    </a:p>
                  </a:txBody>
                  <a:tcPr marL="6524" marR="6524" marT="6524" marB="0" anchor="b">
                    <a:lnL>
                      <a:noFill/>
                    </a:lnL>
                    <a:lnR>
                      <a:noFill/>
                    </a:lnR>
                    <a:lnT>
                      <a:noFill/>
                    </a:lnT>
                    <a:lnB>
                      <a:noFill/>
                    </a:lnB>
                    <a:solidFill>
                      <a:srgbClr val="FEE282"/>
                    </a:solidFill>
                  </a:tcPr>
                </a:tc>
                <a:tc>
                  <a:txBody>
                    <a:bodyPr/>
                    <a:lstStyle/>
                    <a:p>
                      <a:pPr algn="r" fontAlgn="b"/>
                      <a:r>
                        <a:rPr lang="en-GB" sz="800" b="0" i="0" u="none" strike="noStrike">
                          <a:solidFill>
                            <a:srgbClr val="000000"/>
                          </a:solidFill>
                          <a:effectLst/>
                          <a:latin typeface="Calibri"/>
                        </a:rPr>
                        <a:t>-1.07</a:t>
                      </a:r>
                    </a:p>
                  </a:txBody>
                  <a:tcPr marL="6524" marR="6524" marT="6524" marB="0" anchor="b">
                    <a:lnL>
                      <a:noFill/>
                    </a:lnL>
                    <a:lnR>
                      <a:noFill/>
                    </a:lnR>
                    <a:lnT>
                      <a:noFill/>
                    </a:lnT>
                    <a:lnB>
                      <a:noFill/>
                    </a:lnB>
                    <a:solidFill>
                      <a:srgbClr val="FEE783"/>
                    </a:solidFill>
                  </a:tcPr>
                </a:tc>
                <a:tc>
                  <a:txBody>
                    <a:bodyPr/>
                    <a:lstStyle/>
                    <a:p>
                      <a:pPr algn="r" fontAlgn="b"/>
                      <a:r>
                        <a:rPr lang="en-GB" sz="800" b="0" i="0" u="none" strike="noStrike">
                          <a:solidFill>
                            <a:srgbClr val="000000"/>
                          </a:solidFill>
                          <a:effectLst/>
                          <a:latin typeface="Calibri"/>
                        </a:rPr>
                        <a:t>0.58</a:t>
                      </a:r>
                    </a:p>
                  </a:txBody>
                  <a:tcPr marL="6524" marR="6524" marT="6524" marB="0" anchor="b">
                    <a:lnL>
                      <a:noFill/>
                    </a:lnL>
                    <a:lnR>
                      <a:noFill/>
                    </a:lnR>
                    <a:lnT>
                      <a:noFill/>
                    </a:lnT>
                    <a:lnB>
                      <a:noFill/>
                    </a:lnB>
                    <a:solidFill>
                      <a:srgbClr val="FEEB84"/>
                    </a:solidFill>
                  </a:tcPr>
                </a:tc>
                <a:tc>
                  <a:txBody>
                    <a:bodyPr/>
                    <a:lstStyle/>
                    <a:p>
                      <a:pPr algn="r" fontAlgn="b"/>
                      <a:r>
                        <a:rPr lang="en-GB" sz="800" b="0" i="0" u="none" strike="noStrike">
                          <a:solidFill>
                            <a:srgbClr val="000000"/>
                          </a:solidFill>
                          <a:effectLst/>
                          <a:latin typeface="Calibri"/>
                        </a:rPr>
                        <a:t>0.71</a:t>
                      </a:r>
                    </a:p>
                  </a:txBody>
                  <a:tcPr marL="6524" marR="6524" marT="6524" marB="0" anchor="b">
                    <a:lnL>
                      <a:noFill/>
                    </a:lnL>
                    <a:lnR>
                      <a:noFill/>
                    </a:lnR>
                    <a:lnT>
                      <a:noFill/>
                    </a:lnT>
                    <a:lnB>
                      <a:noFill/>
                    </a:lnB>
                    <a:solidFill>
                      <a:srgbClr val="F9EA84"/>
                    </a:solidFill>
                  </a:tcPr>
                </a:tc>
                <a:tc>
                  <a:txBody>
                    <a:bodyPr/>
                    <a:lstStyle/>
                    <a:p>
                      <a:pPr algn="r" fontAlgn="b"/>
                      <a:r>
                        <a:rPr lang="en-GB" sz="800" b="0" i="0" u="none" strike="noStrike">
                          <a:solidFill>
                            <a:srgbClr val="000000"/>
                          </a:solidFill>
                          <a:effectLst/>
                          <a:latin typeface="Calibri"/>
                        </a:rPr>
                        <a:t>0.50</a:t>
                      </a:r>
                    </a:p>
                  </a:txBody>
                  <a:tcPr marL="6524" marR="6524" marT="6524" marB="0" anchor="b">
                    <a:lnL>
                      <a:noFill/>
                    </a:lnL>
                    <a:lnR>
                      <a:noFill/>
                    </a:lnR>
                    <a:lnT>
                      <a:noFill/>
                    </a:lnT>
                    <a:lnB>
                      <a:noFill/>
                    </a:lnB>
                    <a:solidFill>
                      <a:srgbClr val="FAEA84"/>
                    </a:solidFill>
                  </a:tcPr>
                </a:tc>
                <a:tc>
                  <a:txBody>
                    <a:bodyPr/>
                    <a:lstStyle/>
                    <a:p>
                      <a:pPr algn="r" fontAlgn="b"/>
                      <a:r>
                        <a:rPr lang="en-GB" sz="800" b="0" i="0" u="none" strike="noStrike" dirty="0">
                          <a:solidFill>
                            <a:srgbClr val="000000"/>
                          </a:solidFill>
                          <a:effectLst/>
                          <a:latin typeface="Calibri"/>
                        </a:rPr>
                        <a:t>-0.97</a:t>
                      </a:r>
                    </a:p>
                  </a:txBody>
                  <a:tcPr marL="6524" marR="6524" marT="6524" marB="0" anchor="b">
                    <a:lnL>
                      <a:noFill/>
                    </a:lnL>
                    <a:lnR>
                      <a:noFill/>
                    </a:lnR>
                    <a:lnT>
                      <a:noFill/>
                    </a:lnT>
                    <a:lnB>
                      <a:noFill/>
                    </a:lnB>
                    <a:solidFill>
                      <a:srgbClr val="FEE382"/>
                    </a:solidFill>
                  </a:tcPr>
                </a:tc>
              </a:tr>
            </a:tbl>
          </a:graphicData>
        </a:graphic>
      </p:graphicFrame>
      <p:sp>
        <p:nvSpPr>
          <p:cNvPr id="7" name="TextBox 6"/>
          <p:cNvSpPr txBox="1"/>
          <p:nvPr>
            <p:custDataLst>
              <p:tags r:id="rId4"/>
            </p:custDataLst>
          </p:nvPr>
        </p:nvSpPr>
        <p:spPr>
          <a:xfrm>
            <a:off x="395536" y="6165304"/>
            <a:ext cx="5400600" cy="369332"/>
          </a:xfrm>
          <a:prstGeom prst="rect">
            <a:avLst/>
          </a:prstGeom>
          <a:noFill/>
        </p:spPr>
        <p:txBody>
          <a:bodyPr wrap="square" rtlCol="0">
            <a:spAutoFit/>
          </a:bodyPr>
          <a:lstStyle/>
          <a:p>
            <a:r>
              <a:rPr lang="en-GB" dirty="0" smtClean="0"/>
              <a:t>*Ranked by total</a:t>
            </a:r>
            <a:endParaRPr lang="en-GB" dirty="0"/>
          </a:p>
        </p:txBody>
      </p:sp>
    </p:spTree>
    <p:custDataLst>
      <p:tags r:id="rId1"/>
    </p:custDataLst>
    <p:extLst>
      <p:ext uri="{BB962C8B-B14F-4D97-AF65-F5344CB8AC3E}">
        <p14:creationId xmlns:p14="http://schemas.microsoft.com/office/powerpoint/2010/main" val="370039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548680"/>
            <a:ext cx="8489950" cy="609600"/>
          </a:xfrm>
        </p:spPr>
        <p:txBody>
          <a:bodyPr>
            <a:normAutofit fontScale="90000"/>
          </a:bodyPr>
          <a:lstStyle/>
          <a:p>
            <a:pPr>
              <a:defRPr/>
            </a:pPr>
            <a:r>
              <a:rPr lang="en-GB" dirty="0" smtClean="0"/>
              <a:t>Standardising for the effect of age – standardised migration ratios (SMIRs)</a:t>
            </a:r>
            <a:endParaRPr lang="en-GB" dirty="0"/>
          </a:p>
        </p:txBody>
      </p:sp>
      <p:pic>
        <p:nvPicPr>
          <p:cNvPr id="31748" name="Picture 2" descr="Z:\Adam - Analysis and Other\PhD\LaTeX\Thesis\Chapter7\Figures\SMIRExcludingIntra.jpg"/>
          <p:cNvPicPr>
            <a:picLocks noGrp="1" noChangeAspect="1" noChangeArrowheads="1"/>
          </p:cNvPicPr>
          <p:nvPr>
            <p:ph idx="1"/>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467519" y="1447800"/>
            <a:ext cx="8215312" cy="5257800"/>
          </a:xfrm>
          <a:noFill/>
        </p:spPr>
      </p:pic>
      <p:sp>
        <p:nvSpPr>
          <p:cNvPr id="4" name="Content Placeholder 3"/>
          <p:cNvSpPr>
            <a:spLocks noGrp="1"/>
          </p:cNvSpPr>
          <p:nvPr>
            <p:ph sz="quarter" idx="4294967295"/>
            <p:custDataLst>
              <p:tags r:id="rId4"/>
            </p:custDataLst>
          </p:nvPr>
        </p:nvSpPr>
        <p:spPr>
          <a:xfrm>
            <a:off x="6217452" y="1412776"/>
            <a:ext cx="2915816" cy="533400"/>
          </a:xfrm>
        </p:spPr>
        <p:txBody>
          <a:bodyPr/>
          <a:lstStyle/>
          <a:p>
            <a:pPr>
              <a:defRPr/>
            </a:pPr>
            <a:r>
              <a:rPr lang="en-GB" dirty="0" smtClean="0"/>
              <a:t>Excluding intra-cluster flows</a:t>
            </a:r>
            <a:endParaRPr lang="en-GB" dirty="0"/>
          </a:p>
        </p:txBody>
      </p:sp>
    </p:spTree>
    <p:custDataLst>
      <p:tags r:id="rId1"/>
    </p:custDataLst>
    <p:extLst>
      <p:ext uri="{BB962C8B-B14F-4D97-AF65-F5344CB8AC3E}">
        <p14:creationId xmlns:p14="http://schemas.microsoft.com/office/powerpoint/2010/main" val="1097805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548680"/>
            <a:ext cx="8489950" cy="609600"/>
          </a:xfrm>
        </p:spPr>
        <p:txBody>
          <a:bodyPr>
            <a:normAutofit fontScale="90000"/>
          </a:bodyPr>
          <a:lstStyle/>
          <a:p>
            <a:pPr>
              <a:defRPr/>
            </a:pPr>
            <a:r>
              <a:rPr lang="en-GB" dirty="0"/>
              <a:t>Standardising for the effect of age – standardised migration ratios (SMIRs)</a:t>
            </a:r>
          </a:p>
        </p:txBody>
      </p:sp>
      <p:pic>
        <p:nvPicPr>
          <p:cNvPr id="32772" name="Picture 2" descr="Z:\Adam - Analysis and Other\PhD\LaTeX\Thesis\Chapter7\Figures\SMIRIncludingIntra.jpg"/>
          <p:cNvPicPr>
            <a:picLocks noGrp="1" noChangeAspect="1" noChangeArrowheads="1"/>
          </p:cNvPicPr>
          <p:nvPr>
            <p:ph idx="1"/>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467519" y="1447800"/>
            <a:ext cx="8215312" cy="5257800"/>
          </a:xfrm>
          <a:noFill/>
        </p:spPr>
      </p:pic>
      <p:sp>
        <p:nvSpPr>
          <p:cNvPr id="4" name="Content Placeholder 3"/>
          <p:cNvSpPr>
            <a:spLocks noGrp="1"/>
          </p:cNvSpPr>
          <p:nvPr>
            <p:ph sz="quarter" idx="4294967295"/>
            <p:custDataLst>
              <p:tags r:id="rId4"/>
            </p:custDataLst>
          </p:nvPr>
        </p:nvSpPr>
        <p:spPr>
          <a:xfrm>
            <a:off x="6156176" y="980728"/>
            <a:ext cx="2987824" cy="533400"/>
          </a:xfrm>
        </p:spPr>
        <p:txBody>
          <a:bodyPr/>
          <a:lstStyle/>
          <a:p>
            <a:pPr>
              <a:defRPr/>
            </a:pPr>
            <a:r>
              <a:rPr lang="en-GB" dirty="0" smtClean="0"/>
              <a:t>Including intra-cluster flows</a:t>
            </a:r>
          </a:p>
          <a:p>
            <a:pPr>
              <a:defRPr/>
            </a:pPr>
            <a:endParaRPr lang="en-GB" dirty="0"/>
          </a:p>
        </p:txBody>
      </p:sp>
    </p:spTree>
    <p:custDataLst>
      <p:tags r:id="rId1"/>
    </p:custDataLst>
    <p:extLst>
      <p:ext uri="{BB962C8B-B14F-4D97-AF65-F5344CB8AC3E}">
        <p14:creationId xmlns:p14="http://schemas.microsoft.com/office/powerpoint/2010/main" val="784206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custDataLst>
              <p:tags r:id="rId2"/>
            </p:custDataLst>
          </p:nvPr>
        </p:nvSpPr>
        <p:spPr/>
        <p:txBody>
          <a:bodyPr>
            <a:normAutofit/>
          </a:bodyPr>
          <a:lstStyle/>
          <a:p>
            <a:pPr>
              <a:defRPr/>
            </a:pPr>
            <a:r>
              <a:rPr lang="en-GB" dirty="0" smtClean="0"/>
              <a:t>Fitting doubly constrained spatial interaction models to flow data within the MC framework highlights influences acting on flows between clusters…</a:t>
            </a:r>
          </a:p>
          <a:p>
            <a:pPr>
              <a:defRPr/>
            </a:pPr>
            <a:r>
              <a:rPr lang="en-GB" dirty="0" smtClean="0"/>
              <a:t>Standard model</a:t>
            </a:r>
          </a:p>
          <a:p>
            <a:pPr>
              <a:defRPr/>
            </a:pPr>
            <a:r>
              <a:rPr lang="en-GB" dirty="0" smtClean="0"/>
              <a:t>Origin specific model</a:t>
            </a:r>
          </a:p>
          <a:p>
            <a:pPr>
              <a:defRPr/>
            </a:pPr>
            <a:r>
              <a:rPr lang="en-GB" dirty="0" smtClean="0"/>
              <a:t>Destination specific model</a:t>
            </a:r>
          </a:p>
          <a:p>
            <a:pPr>
              <a:defRPr/>
            </a:pPr>
            <a:r>
              <a:rPr lang="en-GB" dirty="0" smtClean="0"/>
              <a:t>O/D specific models allow for an assessment of varying distance decay for in- and out-migration</a:t>
            </a:r>
          </a:p>
        </p:txBody>
      </p:sp>
      <p:sp>
        <p:nvSpPr>
          <p:cNvPr id="2" name="Title 1"/>
          <p:cNvSpPr>
            <a:spLocks noGrp="1"/>
          </p:cNvSpPr>
          <p:nvPr>
            <p:ph type="title"/>
            <p:custDataLst>
              <p:tags r:id="rId3"/>
            </p:custDataLst>
          </p:nvPr>
        </p:nvSpPr>
        <p:spPr/>
        <p:txBody>
          <a:bodyPr>
            <a:normAutofit fontScale="90000"/>
          </a:bodyPr>
          <a:lstStyle/>
          <a:p>
            <a:pPr>
              <a:defRPr/>
            </a:pPr>
            <a:r>
              <a:rPr lang="en-GB" dirty="0" smtClean="0"/>
              <a:t>Explaining internal migration - the influence of spatial structure </a:t>
            </a:r>
            <a:endParaRPr lang="en-GB" dirty="0"/>
          </a:p>
        </p:txBody>
      </p:sp>
      <p:sp>
        <p:nvSpPr>
          <p:cNvPr id="36869" name="Rectangle 6"/>
          <p:cNvSpPr>
            <a:spLocks noChangeArrowheads="1"/>
          </p:cNvSpPr>
          <p:nvPr>
            <p:custDataLst>
              <p:tags r:id="rId4"/>
            </p:custDataLst>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sp>
        <p:nvSpPr>
          <p:cNvPr id="36870" name="Rectangle 8"/>
          <p:cNvSpPr>
            <a:spLocks noChangeArrowheads="1"/>
          </p:cNvSpPr>
          <p:nvPr>
            <p:custDataLst>
              <p:tags r:id="rId5"/>
            </p:custDataLst>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a:p>
        </p:txBody>
      </p:sp>
      <p:cxnSp>
        <p:nvCxnSpPr>
          <p:cNvPr id="7" name="Straight Arrow Connector 6"/>
          <p:cNvCxnSpPr>
            <a:stCxn id="8" idx="0"/>
            <a:endCxn id="9" idx="2"/>
          </p:cNvCxnSpPr>
          <p:nvPr>
            <p:custDataLst>
              <p:tags r:id="rId6"/>
            </p:custDataLst>
          </p:nvPr>
        </p:nvCxnSpPr>
        <p:spPr>
          <a:xfrm flipV="1">
            <a:off x="1614527" y="2817774"/>
            <a:ext cx="3245505" cy="2088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custDataLst>
              <p:tags r:id="rId7"/>
            </p:custDataLst>
          </p:nvPr>
        </p:nvSpPr>
        <p:spPr>
          <a:xfrm>
            <a:off x="102359" y="4906034"/>
            <a:ext cx="3024336" cy="646331"/>
          </a:xfrm>
          <a:prstGeom prst="rect">
            <a:avLst/>
          </a:prstGeom>
          <a:noFill/>
        </p:spPr>
        <p:txBody>
          <a:bodyPr wrap="square" rtlCol="0">
            <a:spAutoFit/>
          </a:bodyPr>
          <a:lstStyle/>
          <a:p>
            <a:r>
              <a:rPr lang="en-GB" i="1" dirty="0" err="1" smtClean="0"/>
              <a:t>M</a:t>
            </a:r>
            <a:r>
              <a:rPr lang="en-GB" i="1" baseline="-25000" dirty="0" err="1" smtClean="0"/>
              <a:t>ij</a:t>
            </a:r>
            <a:r>
              <a:rPr lang="en-GB" dirty="0" smtClean="0"/>
              <a:t> = Migration between Origin i and Destination j </a:t>
            </a:r>
            <a:endParaRPr lang="en-GB" dirty="0"/>
          </a:p>
        </p:txBody>
      </p:sp>
      <p:cxnSp>
        <p:nvCxnSpPr>
          <p:cNvPr id="11" name="Straight Arrow Connector 10"/>
          <p:cNvCxnSpPr>
            <a:stCxn id="18" idx="0"/>
            <a:endCxn id="20" idx="4"/>
          </p:cNvCxnSpPr>
          <p:nvPr>
            <p:custDataLst>
              <p:tags r:id="rId8"/>
            </p:custDataLst>
          </p:nvPr>
        </p:nvCxnSpPr>
        <p:spPr>
          <a:xfrm flipV="1">
            <a:off x="7665986" y="3070644"/>
            <a:ext cx="225613" cy="14197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custDataLst>
              <p:tags r:id="rId9"/>
            </p:custDataLst>
          </p:nvPr>
        </p:nvSpPr>
        <p:spPr>
          <a:xfrm>
            <a:off x="6153818" y="4490377"/>
            <a:ext cx="3024336" cy="923330"/>
          </a:xfrm>
          <a:prstGeom prst="rect">
            <a:avLst/>
          </a:prstGeom>
          <a:noFill/>
        </p:spPr>
        <p:txBody>
          <a:bodyPr wrap="square" rtlCol="0">
            <a:spAutoFit/>
          </a:bodyPr>
          <a:lstStyle/>
          <a:p>
            <a:r>
              <a:rPr lang="en-GB" i="1" dirty="0" err="1" smtClean="0"/>
              <a:t>D</a:t>
            </a:r>
            <a:r>
              <a:rPr lang="en-GB" i="1" baseline="-25000" dirty="0" err="1" smtClean="0"/>
              <a:t>ij</a:t>
            </a:r>
            <a:r>
              <a:rPr lang="en-GB" dirty="0" smtClean="0"/>
              <a:t> = Distance between Origin i and Destination j (cost of travel) </a:t>
            </a:r>
            <a:endParaRPr lang="en-GB" dirty="0"/>
          </a:p>
        </p:txBody>
      </p:sp>
      <mc:AlternateContent xmlns:mc="http://schemas.openxmlformats.org/markup-compatibility/2006" xmlns:a14="http://schemas.microsoft.com/office/drawing/2010/main">
        <mc:Choice Requires="a14">
          <p:sp>
            <p:nvSpPr>
              <p:cNvPr id="3" name="TextBox 2"/>
              <p:cNvSpPr txBox="1"/>
              <p:nvPr>
                <p:custDataLst>
                  <p:tags r:id="rId10"/>
                </p:custDataLst>
              </p:nvPr>
            </p:nvSpPr>
            <p:spPr>
              <a:xfrm>
                <a:off x="4747405" y="2512734"/>
                <a:ext cx="3668505"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a:rPr>
                          </m:ctrlPr>
                        </m:sSubPr>
                        <m:e>
                          <m:r>
                            <a:rPr lang="en-GB" sz="2800" b="0" i="1" smtClean="0">
                              <a:latin typeface="Cambria Math"/>
                            </a:rPr>
                            <m:t>𝑀</m:t>
                          </m:r>
                        </m:e>
                        <m:sub>
                          <m:r>
                            <a:rPr lang="en-GB" sz="2800" b="0" i="1" smtClean="0">
                              <a:latin typeface="Cambria Math"/>
                            </a:rPr>
                            <m:t>𝑖𝑗</m:t>
                          </m:r>
                        </m:sub>
                      </m:sSub>
                      <m:r>
                        <a:rPr lang="en-GB" sz="2800" b="0" i="1" smtClean="0">
                          <a:latin typeface="Cambria Math"/>
                        </a:rPr>
                        <m:t>= </m:t>
                      </m:r>
                      <m:sSub>
                        <m:sSubPr>
                          <m:ctrlPr>
                            <a:rPr lang="en-GB" sz="2800" b="0" i="1" smtClean="0">
                              <a:latin typeface="Cambria Math"/>
                            </a:rPr>
                          </m:ctrlPr>
                        </m:sSubPr>
                        <m:e>
                          <m:r>
                            <a:rPr lang="en-GB" sz="2800" b="0" i="1" smtClean="0">
                              <a:latin typeface="Cambria Math"/>
                            </a:rPr>
                            <m:t>𝐴</m:t>
                          </m:r>
                        </m:e>
                        <m:sub>
                          <m:r>
                            <a:rPr lang="en-GB" sz="2800" b="0" i="1" smtClean="0">
                              <a:latin typeface="Cambria Math"/>
                            </a:rPr>
                            <m:t>𝑖</m:t>
                          </m:r>
                        </m:sub>
                      </m:sSub>
                      <m:sSub>
                        <m:sSubPr>
                          <m:ctrlPr>
                            <a:rPr lang="en-GB" sz="2800" b="0" i="1" smtClean="0">
                              <a:latin typeface="Cambria Math"/>
                            </a:rPr>
                          </m:ctrlPr>
                        </m:sSubPr>
                        <m:e>
                          <m:r>
                            <a:rPr lang="en-GB" sz="2800" b="0" i="1" smtClean="0">
                              <a:latin typeface="Cambria Math"/>
                            </a:rPr>
                            <m:t>𝐵</m:t>
                          </m:r>
                        </m:e>
                        <m:sub>
                          <m:r>
                            <a:rPr lang="en-GB" sz="2800" b="0" i="1" smtClean="0">
                              <a:latin typeface="Cambria Math"/>
                            </a:rPr>
                            <m:t>𝑗</m:t>
                          </m:r>
                        </m:sub>
                      </m:sSub>
                      <m:sSub>
                        <m:sSubPr>
                          <m:ctrlPr>
                            <a:rPr lang="en-GB" sz="2800" b="0" i="1" smtClean="0">
                              <a:latin typeface="Cambria Math"/>
                            </a:rPr>
                          </m:ctrlPr>
                        </m:sSubPr>
                        <m:e>
                          <m:r>
                            <a:rPr lang="en-GB" sz="2800" b="0" i="1" smtClean="0">
                              <a:latin typeface="Cambria Math"/>
                            </a:rPr>
                            <m:t>𝑂</m:t>
                          </m:r>
                        </m:e>
                        <m:sub>
                          <m:r>
                            <a:rPr lang="en-GB" sz="2800" b="0" i="1" smtClean="0">
                              <a:latin typeface="Cambria Math"/>
                            </a:rPr>
                            <m:t>𝑖</m:t>
                          </m:r>
                        </m:sub>
                      </m:sSub>
                      <m:sSub>
                        <m:sSubPr>
                          <m:ctrlPr>
                            <a:rPr lang="en-GB" sz="2800" b="0" i="1" smtClean="0">
                              <a:latin typeface="Cambria Math"/>
                            </a:rPr>
                          </m:ctrlPr>
                        </m:sSubPr>
                        <m:e>
                          <m:r>
                            <a:rPr lang="en-GB" sz="2800" b="0" i="1" smtClean="0">
                              <a:latin typeface="Cambria Math"/>
                            </a:rPr>
                            <m:t>𝐷</m:t>
                          </m:r>
                        </m:e>
                        <m:sub>
                          <m:r>
                            <a:rPr lang="en-GB" sz="2800" b="0" i="1" smtClean="0">
                              <a:latin typeface="Cambria Math"/>
                            </a:rPr>
                            <m:t>𝑗</m:t>
                          </m:r>
                        </m:sub>
                      </m:sSub>
                      <m:r>
                        <a:rPr lang="en-GB" sz="2800" b="0" i="1" smtClean="0">
                          <a:latin typeface="Cambria Math"/>
                        </a:rPr>
                        <m:t>𝑓</m:t>
                      </m:r>
                      <m:r>
                        <a:rPr lang="en-GB" sz="2800" b="0" i="1" smtClean="0">
                          <a:latin typeface="Cambria Math"/>
                        </a:rPr>
                        <m:t>(</m:t>
                      </m:r>
                      <m:sSub>
                        <m:sSubPr>
                          <m:ctrlPr>
                            <a:rPr lang="en-GB" sz="2800" b="0" i="1" smtClean="0">
                              <a:latin typeface="Cambria Math"/>
                            </a:rPr>
                          </m:ctrlPr>
                        </m:sSubPr>
                        <m:e>
                          <m:r>
                            <a:rPr lang="en-GB" sz="2800" b="0" i="1" smtClean="0">
                              <a:latin typeface="Cambria Math"/>
                            </a:rPr>
                            <m:t>𝑑</m:t>
                          </m:r>
                        </m:e>
                        <m:sub>
                          <m:r>
                            <a:rPr lang="en-GB" sz="2800" b="0" i="1" smtClean="0">
                              <a:latin typeface="Cambria Math"/>
                            </a:rPr>
                            <m:t>𝑖𝑗</m:t>
                          </m:r>
                        </m:sub>
                      </m:sSub>
                      <m:r>
                        <a:rPr lang="en-GB" sz="2800" b="0" i="1" smtClean="0">
                          <a:latin typeface="Cambria Math"/>
                        </a:rPr>
                        <m:t>)</m:t>
                      </m:r>
                    </m:oMath>
                  </m:oMathPara>
                </a14:m>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4747405" y="2512734"/>
                <a:ext cx="3668505" cy="557910"/>
              </a:xfrm>
              <a:prstGeom prst="rect">
                <a:avLst/>
              </a:prstGeom>
              <a:blipFill rotWithShape="1">
                <a:blip r:embed="rId2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custDataLst>
                  <p:tags r:id="rId11"/>
                </p:custDataLst>
              </p:nvPr>
            </p:nvSpPr>
            <p:spPr>
              <a:xfrm>
                <a:off x="4747405" y="2980622"/>
                <a:ext cx="3712106"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a:rPr>
                          </m:ctrlPr>
                        </m:sSubPr>
                        <m:e>
                          <m:r>
                            <a:rPr lang="en-GB" sz="2800" b="0" i="1" smtClean="0">
                              <a:latin typeface="Cambria Math"/>
                            </a:rPr>
                            <m:t>𝑀</m:t>
                          </m:r>
                        </m:e>
                        <m:sub>
                          <m:r>
                            <a:rPr lang="en-GB" sz="2800" b="0" i="1" smtClean="0">
                              <a:latin typeface="Cambria Math"/>
                            </a:rPr>
                            <m:t>𝐼𝑗</m:t>
                          </m:r>
                        </m:sub>
                      </m:sSub>
                      <m:r>
                        <a:rPr lang="en-GB" sz="2800" b="0" i="1" smtClean="0">
                          <a:latin typeface="Cambria Math"/>
                        </a:rPr>
                        <m:t>= </m:t>
                      </m:r>
                      <m:sSub>
                        <m:sSubPr>
                          <m:ctrlPr>
                            <a:rPr lang="en-GB" sz="2800" b="0" i="1" smtClean="0">
                              <a:latin typeface="Cambria Math"/>
                            </a:rPr>
                          </m:ctrlPr>
                        </m:sSubPr>
                        <m:e>
                          <m:r>
                            <a:rPr lang="en-GB" sz="2800" b="0" i="1" smtClean="0">
                              <a:latin typeface="Cambria Math"/>
                            </a:rPr>
                            <m:t>𝐴</m:t>
                          </m:r>
                        </m:e>
                        <m:sub>
                          <m:r>
                            <a:rPr lang="en-GB" sz="2800" b="0" i="1" smtClean="0">
                              <a:latin typeface="Cambria Math"/>
                            </a:rPr>
                            <m:t>𝐼</m:t>
                          </m:r>
                        </m:sub>
                      </m:sSub>
                      <m:sSub>
                        <m:sSubPr>
                          <m:ctrlPr>
                            <a:rPr lang="en-GB" sz="2800" b="0" i="1" smtClean="0">
                              <a:latin typeface="Cambria Math"/>
                            </a:rPr>
                          </m:ctrlPr>
                        </m:sSubPr>
                        <m:e>
                          <m:r>
                            <a:rPr lang="en-GB" sz="2800" b="0" i="1" smtClean="0">
                              <a:latin typeface="Cambria Math"/>
                            </a:rPr>
                            <m:t>𝐵</m:t>
                          </m:r>
                        </m:e>
                        <m:sub>
                          <m:r>
                            <a:rPr lang="en-GB" sz="2800" b="0" i="1" smtClean="0">
                              <a:latin typeface="Cambria Math"/>
                            </a:rPr>
                            <m:t>𝑗</m:t>
                          </m:r>
                        </m:sub>
                      </m:sSub>
                      <m:sSub>
                        <m:sSubPr>
                          <m:ctrlPr>
                            <a:rPr lang="en-GB" sz="2800" b="0" i="1" smtClean="0">
                              <a:latin typeface="Cambria Math"/>
                            </a:rPr>
                          </m:ctrlPr>
                        </m:sSubPr>
                        <m:e>
                          <m:r>
                            <a:rPr lang="en-GB" sz="2800" b="0" i="1" smtClean="0">
                              <a:latin typeface="Cambria Math"/>
                            </a:rPr>
                            <m:t>𝑂</m:t>
                          </m:r>
                        </m:e>
                        <m:sub>
                          <m:r>
                            <a:rPr lang="en-GB" sz="2800" b="0" i="1" smtClean="0">
                              <a:latin typeface="Cambria Math"/>
                            </a:rPr>
                            <m:t>𝐼</m:t>
                          </m:r>
                        </m:sub>
                      </m:sSub>
                      <m:sSub>
                        <m:sSubPr>
                          <m:ctrlPr>
                            <a:rPr lang="en-GB" sz="2800" b="0" i="1" smtClean="0">
                              <a:latin typeface="Cambria Math"/>
                            </a:rPr>
                          </m:ctrlPr>
                        </m:sSubPr>
                        <m:e>
                          <m:r>
                            <a:rPr lang="en-GB" sz="2800" b="0" i="1" smtClean="0">
                              <a:latin typeface="Cambria Math"/>
                            </a:rPr>
                            <m:t>𝐷</m:t>
                          </m:r>
                        </m:e>
                        <m:sub>
                          <m:r>
                            <a:rPr lang="en-GB" sz="2800" b="0" i="1" smtClean="0">
                              <a:latin typeface="Cambria Math"/>
                            </a:rPr>
                            <m:t>𝑗</m:t>
                          </m:r>
                        </m:sub>
                      </m:sSub>
                      <m:r>
                        <a:rPr lang="en-GB" sz="2800" b="0" i="1" smtClean="0">
                          <a:latin typeface="Cambria Math"/>
                        </a:rPr>
                        <m:t>𝑓</m:t>
                      </m:r>
                      <m:r>
                        <a:rPr lang="en-GB" sz="2800" b="0" i="1" smtClean="0">
                          <a:latin typeface="Cambria Math"/>
                        </a:rPr>
                        <m:t>(</m:t>
                      </m:r>
                      <m:sSub>
                        <m:sSubPr>
                          <m:ctrlPr>
                            <a:rPr lang="en-GB" sz="2800" b="0" i="1" smtClean="0">
                              <a:latin typeface="Cambria Math"/>
                            </a:rPr>
                          </m:ctrlPr>
                        </m:sSubPr>
                        <m:e>
                          <m:r>
                            <a:rPr lang="en-GB" sz="2800" b="0" i="1" smtClean="0">
                              <a:latin typeface="Cambria Math"/>
                            </a:rPr>
                            <m:t>𝑑</m:t>
                          </m:r>
                        </m:e>
                        <m:sub>
                          <m:r>
                            <a:rPr lang="en-GB" sz="2800" b="0" i="1" smtClean="0">
                              <a:latin typeface="Cambria Math"/>
                            </a:rPr>
                            <m:t>𝐼𝑗</m:t>
                          </m:r>
                        </m:sub>
                      </m:sSub>
                      <m:r>
                        <a:rPr lang="en-GB" sz="2800" b="0" i="1" smtClean="0">
                          <a:latin typeface="Cambria Math"/>
                        </a:rPr>
                        <m:t>)</m:t>
                      </m:r>
                    </m:oMath>
                  </m:oMathPara>
                </a14:m>
                <a:endParaRPr lang="en-GB"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747405" y="2980622"/>
                <a:ext cx="3712106" cy="557910"/>
              </a:xfrm>
              <a:prstGeom prst="rect">
                <a:avLst/>
              </a:prstGeom>
              <a:blipFill rotWithShape="1">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custDataLst>
                  <p:tags r:id="rId12"/>
                </p:custDataLst>
              </p:nvPr>
            </p:nvSpPr>
            <p:spPr>
              <a:xfrm>
                <a:off x="4755036" y="3507049"/>
                <a:ext cx="3696845" cy="553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a:rPr>
                          </m:ctrlPr>
                        </m:sSubPr>
                        <m:e>
                          <m:r>
                            <a:rPr lang="en-GB" sz="2800" b="0" i="1" smtClean="0">
                              <a:latin typeface="Cambria Math"/>
                            </a:rPr>
                            <m:t>𝑀</m:t>
                          </m:r>
                        </m:e>
                        <m:sub>
                          <m:r>
                            <a:rPr lang="en-GB" sz="2800" b="0" i="1" smtClean="0">
                              <a:latin typeface="Cambria Math"/>
                            </a:rPr>
                            <m:t>𝑖𝐽</m:t>
                          </m:r>
                        </m:sub>
                      </m:sSub>
                      <m:r>
                        <a:rPr lang="en-GB" sz="2800" b="0" i="1" smtClean="0">
                          <a:latin typeface="Cambria Math"/>
                        </a:rPr>
                        <m:t>= </m:t>
                      </m:r>
                      <m:sSub>
                        <m:sSubPr>
                          <m:ctrlPr>
                            <a:rPr lang="en-GB" sz="2800" b="0" i="1" smtClean="0">
                              <a:latin typeface="Cambria Math"/>
                            </a:rPr>
                          </m:ctrlPr>
                        </m:sSubPr>
                        <m:e>
                          <m:r>
                            <a:rPr lang="en-GB" sz="2800" b="0" i="1" smtClean="0">
                              <a:latin typeface="Cambria Math"/>
                            </a:rPr>
                            <m:t>𝐴</m:t>
                          </m:r>
                        </m:e>
                        <m:sub>
                          <m:r>
                            <a:rPr lang="en-GB" sz="2800" b="0" i="1" smtClean="0">
                              <a:latin typeface="Cambria Math"/>
                            </a:rPr>
                            <m:t>𝑖</m:t>
                          </m:r>
                        </m:sub>
                      </m:sSub>
                      <m:sSub>
                        <m:sSubPr>
                          <m:ctrlPr>
                            <a:rPr lang="en-GB" sz="2800" b="0" i="1" smtClean="0">
                              <a:latin typeface="Cambria Math"/>
                            </a:rPr>
                          </m:ctrlPr>
                        </m:sSubPr>
                        <m:e>
                          <m:r>
                            <a:rPr lang="en-GB" sz="2800" b="0" i="1" smtClean="0">
                              <a:latin typeface="Cambria Math"/>
                            </a:rPr>
                            <m:t>𝐵</m:t>
                          </m:r>
                        </m:e>
                        <m:sub>
                          <m:r>
                            <a:rPr lang="en-GB" sz="2800" b="0" i="1" smtClean="0">
                              <a:latin typeface="Cambria Math"/>
                            </a:rPr>
                            <m:t>𝐽</m:t>
                          </m:r>
                        </m:sub>
                      </m:sSub>
                      <m:sSub>
                        <m:sSubPr>
                          <m:ctrlPr>
                            <a:rPr lang="en-GB" sz="2800" b="0" i="1" smtClean="0">
                              <a:latin typeface="Cambria Math"/>
                            </a:rPr>
                          </m:ctrlPr>
                        </m:sSubPr>
                        <m:e>
                          <m:r>
                            <a:rPr lang="en-GB" sz="2800" b="0" i="1" smtClean="0">
                              <a:latin typeface="Cambria Math"/>
                            </a:rPr>
                            <m:t>𝑂</m:t>
                          </m:r>
                        </m:e>
                        <m:sub>
                          <m:r>
                            <a:rPr lang="en-GB" sz="2800" b="0" i="1" smtClean="0">
                              <a:latin typeface="Cambria Math"/>
                            </a:rPr>
                            <m:t>𝑖</m:t>
                          </m:r>
                        </m:sub>
                      </m:sSub>
                      <m:sSub>
                        <m:sSubPr>
                          <m:ctrlPr>
                            <a:rPr lang="en-GB" sz="2800" b="0" i="1" smtClean="0">
                              <a:latin typeface="Cambria Math"/>
                            </a:rPr>
                          </m:ctrlPr>
                        </m:sSubPr>
                        <m:e>
                          <m:r>
                            <a:rPr lang="en-GB" sz="2800" b="0" i="1" smtClean="0">
                              <a:latin typeface="Cambria Math"/>
                            </a:rPr>
                            <m:t>𝐷</m:t>
                          </m:r>
                        </m:e>
                        <m:sub>
                          <m:r>
                            <a:rPr lang="en-GB" sz="2800" b="0" i="1" smtClean="0">
                              <a:latin typeface="Cambria Math"/>
                            </a:rPr>
                            <m:t>𝐽</m:t>
                          </m:r>
                        </m:sub>
                      </m:sSub>
                      <m:r>
                        <a:rPr lang="en-GB" sz="2800" b="0" i="1" smtClean="0">
                          <a:latin typeface="Cambria Math"/>
                        </a:rPr>
                        <m:t>𝑓</m:t>
                      </m:r>
                      <m:r>
                        <a:rPr lang="en-GB" sz="2800" b="0" i="1" smtClean="0">
                          <a:latin typeface="Cambria Math"/>
                        </a:rPr>
                        <m:t>(</m:t>
                      </m:r>
                      <m:sSub>
                        <m:sSubPr>
                          <m:ctrlPr>
                            <a:rPr lang="en-GB" sz="2800" b="0" i="1" smtClean="0">
                              <a:latin typeface="Cambria Math"/>
                            </a:rPr>
                          </m:ctrlPr>
                        </m:sSubPr>
                        <m:e>
                          <m:r>
                            <a:rPr lang="en-GB" sz="2800" b="0" i="1" smtClean="0">
                              <a:latin typeface="Cambria Math"/>
                            </a:rPr>
                            <m:t>𝑑</m:t>
                          </m:r>
                        </m:e>
                        <m:sub>
                          <m:r>
                            <a:rPr lang="en-GB" sz="2800" b="0" i="1" smtClean="0">
                              <a:latin typeface="Cambria Math"/>
                            </a:rPr>
                            <m:t>𝑖𝐽</m:t>
                          </m:r>
                        </m:sub>
                      </m:sSub>
                      <m:r>
                        <a:rPr lang="en-GB" sz="2800" b="0" i="1" smtClean="0">
                          <a:latin typeface="Cambria Math"/>
                        </a:rPr>
                        <m:t>)</m:t>
                      </m:r>
                    </m:oMath>
                  </m:oMathPara>
                </a14:m>
                <a:endParaRPr lang="en-GB"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755036" y="3507049"/>
                <a:ext cx="3696845" cy="553421"/>
              </a:xfrm>
              <a:prstGeom prst="rect">
                <a:avLst/>
              </a:prstGeom>
              <a:blipFill rotWithShape="1">
                <a:blip r:embed="rId28"/>
                <a:stretch>
                  <a:fillRect/>
                </a:stretch>
              </a:blipFill>
            </p:spPr>
            <p:txBody>
              <a:bodyPr/>
              <a:lstStyle/>
              <a:p>
                <a:r>
                  <a:rPr lang="en-GB">
                    <a:noFill/>
                  </a:rPr>
                  <a:t> </a:t>
                </a:r>
              </a:p>
            </p:txBody>
          </p:sp>
        </mc:Fallback>
      </mc:AlternateContent>
      <p:sp>
        <p:nvSpPr>
          <p:cNvPr id="9" name="Oval 8"/>
          <p:cNvSpPr/>
          <p:nvPr>
            <p:custDataLst>
              <p:tags r:id="rId13"/>
            </p:custDataLst>
          </p:nvPr>
        </p:nvSpPr>
        <p:spPr>
          <a:xfrm>
            <a:off x="4860032" y="2564904"/>
            <a:ext cx="648072" cy="50574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custDataLst>
              <p:tags r:id="rId14"/>
            </p:custDataLst>
          </p:nvPr>
        </p:nvSpPr>
        <p:spPr>
          <a:xfrm>
            <a:off x="7567563" y="2564904"/>
            <a:ext cx="648072" cy="50574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custDataLst>
              <p:tags r:id="rId15"/>
            </p:custDataLst>
          </p:nvPr>
        </p:nvSpPr>
        <p:spPr>
          <a:xfrm>
            <a:off x="5924116" y="2564904"/>
            <a:ext cx="679342" cy="55791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4" name="Straight Arrow Connector 23"/>
          <p:cNvCxnSpPr>
            <a:stCxn id="26" idx="0"/>
            <a:endCxn id="23" idx="3"/>
          </p:cNvCxnSpPr>
          <p:nvPr>
            <p:custDataLst>
              <p:tags r:id="rId16"/>
            </p:custDataLst>
          </p:nvPr>
        </p:nvCxnSpPr>
        <p:spPr>
          <a:xfrm flipV="1">
            <a:off x="4491974" y="3041110"/>
            <a:ext cx="1531629" cy="1726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custDataLst>
              <p:tags r:id="rId17"/>
            </p:custDataLst>
          </p:nvPr>
        </p:nvSpPr>
        <p:spPr>
          <a:xfrm>
            <a:off x="2899780" y="4767534"/>
            <a:ext cx="3184388" cy="923330"/>
          </a:xfrm>
          <a:prstGeom prst="rect">
            <a:avLst/>
          </a:prstGeom>
          <a:noFill/>
        </p:spPr>
        <p:txBody>
          <a:bodyPr wrap="square" rtlCol="0">
            <a:spAutoFit/>
          </a:bodyPr>
          <a:lstStyle/>
          <a:p>
            <a:r>
              <a:rPr lang="en-GB" i="1" dirty="0" smtClean="0"/>
              <a:t>A</a:t>
            </a:r>
            <a:r>
              <a:rPr lang="en-GB" i="1" baseline="-25000" dirty="0" smtClean="0"/>
              <a:t>i</a:t>
            </a:r>
            <a:r>
              <a:rPr lang="en-GB" i="1" dirty="0" smtClean="0"/>
              <a:t> / </a:t>
            </a:r>
            <a:r>
              <a:rPr lang="en-GB" i="1" dirty="0" err="1" smtClean="0"/>
              <a:t>B</a:t>
            </a:r>
            <a:r>
              <a:rPr lang="en-GB" baseline="-25000" dirty="0" err="1" smtClean="0"/>
              <a:t>j</a:t>
            </a:r>
            <a:r>
              <a:rPr lang="en-GB" dirty="0" smtClean="0"/>
              <a:t> = Balancing factors to ensure </a:t>
            </a:r>
            <a:r>
              <a:rPr lang="en-GB" dirty="0" err="1" smtClean="0"/>
              <a:t>Mij</a:t>
            </a:r>
            <a:r>
              <a:rPr lang="en-GB" dirty="0" smtClean="0"/>
              <a:t> estimates conform to known </a:t>
            </a:r>
            <a:r>
              <a:rPr lang="en-GB" i="1" dirty="0" err="1" smtClean="0"/>
              <a:t>O</a:t>
            </a:r>
            <a:r>
              <a:rPr lang="en-GB" i="1" baseline="-25000" dirty="0" err="1" smtClean="0"/>
              <a:t>i</a:t>
            </a:r>
            <a:r>
              <a:rPr lang="en-GB" i="1" dirty="0" smtClean="0"/>
              <a:t> / </a:t>
            </a:r>
            <a:r>
              <a:rPr lang="en-GB" i="1" dirty="0" err="1" smtClean="0"/>
              <a:t>D</a:t>
            </a:r>
            <a:r>
              <a:rPr lang="en-GB" i="1" baseline="-25000" dirty="0" err="1" smtClean="0"/>
              <a:t>j</a:t>
            </a:r>
            <a:r>
              <a:rPr lang="en-GB" dirty="0" smtClean="0"/>
              <a:t> totals</a:t>
            </a:r>
            <a:endParaRPr lang="en-GB" dirty="0"/>
          </a:p>
        </p:txBody>
      </p:sp>
      <p:sp>
        <p:nvSpPr>
          <p:cNvPr id="27" name="Oval 26"/>
          <p:cNvSpPr/>
          <p:nvPr>
            <p:custDataLst>
              <p:tags r:id="rId18"/>
            </p:custDataLst>
          </p:nvPr>
        </p:nvSpPr>
        <p:spPr>
          <a:xfrm>
            <a:off x="6646789" y="2564904"/>
            <a:ext cx="679342" cy="55791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8" name="Straight Arrow Connector 27"/>
          <p:cNvCxnSpPr>
            <a:stCxn id="32" idx="0"/>
            <a:endCxn id="27" idx="3"/>
          </p:cNvCxnSpPr>
          <p:nvPr>
            <p:custDataLst>
              <p:tags r:id="rId19"/>
            </p:custDataLst>
          </p:nvPr>
        </p:nvCxnSpPr>
        <p:spPr>
          <a:xfrm flipV="1">
            <a:off x="1829261" y="3041110"/>
            <a:ext cx="4917015" cy="2816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custDataLst>
              <p:tags r:id="rId20"/>
            </p:custDataLst>
          </p:nvPr>
        </p:nvSpPr>
        <p:spPr>
          <a:xfrm>
            <a:off x="22626" y="5857940"/>
            <a:ext cx="3613270" cy="923330"/>
          </a:xfrm>
          <a:prstGeom prst="rect">
            <a:avLst/>
          </a:prstGeom>
          <a:noFill/>
        </p:spPr>
        <p:txBody>
          <a:bodyPr wrap="square" rtlCol="0">
            <a:spAutoFit/>
          </a:bodyPr>
          <a:lstStyle/>
          <a:p>
            <a:r>
              <a:rPr lang="en-GB" i="1" dirty="0" err="1" smtClean="0"/>
              <a:t>O</a:t>
            </a:r>
            <a:r>
              <a:rPr lang="en-GB" i="1" baseline="-25000" dirty="0" err="1" smtClean="0"/>
              <a:t>i</a:t>
            </a:r>
            <a:r>
              <a:rPr lang="en-GB" i="1" dirty="0" smtClean="0"/>
              <a:t> / </a:t>
            </a:r>
            <a:r>
              <a:rPr lang="en-GB" i="1" dirty="0" err="1" smtClean="0"/>
              <a:t>D</a:t>
            </a:r>
            <a:r>
              <a:rPr lang="en-GB" i="1" baseline="-25000" dirty="0" err="1" smtClean="0"/>
              <a:t>j</a:t>
            </a:r>
            <a:r>
              <a:rPr lang="en-GB" dirty="0" smtClean="0"/>
              <a:t> = Known information about the total in and out-migration for each zone in the system</a:t>
            </a:r>
            <a:endParaRPr lang="en-GB" dirty="0"/>
          </a:p>
        </p:txBody>
      </p:sp>
      <p:sp>
        <p:nvSpPr>
          <p:cNvPr id="35" name="Oval 34"/>
          <p:cNvSpPr/>
          <p:nvPr>
            <p:custDataLst>
              <p:tags r:id="rId21"/>
            </p:custDataLst>
          </p:nvPr>
        </p:nvSpPr>
        <p:spPr>
          <a:xfrm>
            <a:off x="7326130" y="2512734"/>
            <a:ext cx="241433" cy="557910"/>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p:cNvCxnSpPr>
            <a:stCxn id="39" idx="0"/>
            <a:endCxn id="35" idx="4"/>
          </p:cNvCxnSpPr>
          <p:nvPr>
            <p:custDataLst>
              <p:tags r:id="rId22"/>
            </p:custDataLst>
          </p:nvPr>
        </p:nvCxnSpPr>
        <p:spPr>
          <a:xfrm flipV="1">
            <a:off x="6411385" y="3070644"/>
            <a:ext cx="1035462" cy="2583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custDataLst>
              <p:tags r:id="rId23"/>
            </p:custDataLst>
          </p:nvPr>
        </p:nvSpPr>
        <p:spPr>
          <a:xfrm>
            <a:off x="3621329" y="5654317"/>
            <a:ext cx="5580112" cy="1200329"/>
          </a:xfrm>
          <a:prstGeom prst="rect">
            <a:avLst/>
          </a:prstGeom>
          <a:noFill/>
        </p:spPr>
        <p:txBody>
          <a:bodyPr wrap="square" rtlCol="0">
            <a:spAutoFit/>
          </a:bodyPr>
          <a:lstStyle/>
          <a:p>
            <a:r>
              <a:rPr lang="en-GB" i="1" dirty="0" smtClean="0"/>
              <a:t>f</a:t>
            </a:r>
            <a:r>
              <a:rPr lang="en-GB" dirty="0" smtClean="0"/>
              <a:t> = a function applied to the distance to represent the increasing decay of flows as distance increases (usually –</a:t>
            </a:r>
            <a:r>
              <a:rPr lang="en-GB" dirty="0" err="1" smtClean="0"/>
              <a:t>exp</a:t>
            </a:r>
            <a:r>
              <a:rPr lang="en-GB" dirty="0" smtClean="0"/>
              <a:t> or </a:t>
            </a:r>
            <a:r>
              <a:rPr lang="en-GB" dirty="0" err="1" smtClean="0"/>
              <a:t>inv</a:t>
            </a:r>
            <a:r>
              <a:rPr lang="en-GB" dirty="0" smtClean="0"/>
              <a:t> power) – often a </a:t>
            </a:r>
            <a:r>
              <a:rPr lang="el-GR" dirty="0" smtClean="0"/>
              <a:t>β</a:t>
            </a:r>
            <a:r>
              <a:rPr lang="en-GB" dirty="0" smtClean="0"/>
              <a:t> parameter estimated within the model…</a:t>
            </a:r>
            <a:endParaRPr lang="en-GB" dirty="0"/>
          </a:p>
        </p:txBody>
      </p:sp>
    </p:spTree>
    <p:custDataLst>
      <p:tags r:id="rId1"/>
    </p:custDataLst>
    <p:extLst>
      <p:ext uri="{BB962C8B-B14F-4D97-AF65-F5344CB8AC3E}">
        <p14:creationId xmlns:p14="http://schemas.microsoft.com/office/powerpoint/2010/main" val="29402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9" grpId="0" animBg="1"/>
      <p:bldP spid="20" grpId="0" animBg="1"/>
      <p:bldP spid="23" grpId="0" animBg="1"/>
      <p:bldP spid="26" grpId="0"/>
      <p:bldP spid="27" grpId="0" animBg="1"/>
      <p:bldP spid="32" grpId="0"/>
      <p:bldP spid="35"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How well do doubly constrained models fit the data?</a:t>
            </a:r>
            <a:endParaRPr lang="en-GB" dirty="0"/>
          </a:p>
        </p:txBody>
      </p:sp>
      <p:graphicFrame>
        <p:nvGraphicFramePr>
          <p:cNvPr id="4" name="Content Placeholder 3"/>
          <p:cNvGraphicFramePr>
            <a:graphicFrameLocks noGrp="1"/>
          </p:cNvGraphicFramePr>
          <p:nvPr>
            <p:ph sz="half" idx="1"/>
            <p:custDataLst>
              <p:tags r:id="rId3"/>
            </p:custDataLst>
            <p:extLst>
              <p:ext uri="{D42A27DB-BD31-4B8C-83A1-F6EECF244321}">
                <p14:modId xmlns:p14="http://schemas.microsoft.com/office/powerpoint/2010/main" val="3643350295"/>
              </p:ext>
            </p:extLst>
          </p:nvPr>
        </p:nvGraphicFramePr>
        <p:xfrm>
          <a:off x="323528" y="4005064"/>
          <a:ext cx="8496939" cy="2592290"/>
        </p:xfrm>
        <a:graphic>
          <a:graphicData uri="http://schemas.openxmlformats.org/drawingml/2006/table">
            <a:tbl>
              <a:tblPr>
                <a:tableStyleId>{3C2FFA5D-87B4-456A-9821-1D502468CF0F}</a:tableStyleId>
              </a:tblPr>
              <a:tblGrid>
                <a:gridCol w="1213849"/>
                <a:gridCol w="728309"/>
                <a:gridCol w="728309"/>
                <a:gridCol w="728309"/>
                <a:gridCol w="728309"/>
                <a:gridCol w="728309"/>
                <a:gridCol w="728309"/>
                <a:gridCol w="728309"/>
                <a:gridCol w="728309"/>
                <a:gridCol w="728309"/>
                <a:gridCol w="728309"/>
              </a:tblGrid>
              <a:tr h="259229">
                <a:tc>
                  <a:txBody>
                    <a:bodyPr/>
                    <a:lstStyle/>
                    <a:p>
                      <a:pPr algn="l" fontAlgn="b"/>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1999</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2000</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2001</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2002</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2003</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2004</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a:effectLst/>
                        </a:rPr>
                        <a:t>2005</a:t>
                      </a:r>
                      <a:endParaRPr lang="en-GB" sz="1100" b="1" i="0" u="none" strike="noStrike">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2006</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2007</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b="1" u="none" strike="noStrike" dirty="0">
                          <a:effectLst/>
                        </a:rPr>
                        <a:t>2008</a:t>
                      </a:r>
                      <a:endParaRPr lang="en-GB" sz="1100" b="1" i="0" u="none" strike="noStrike" dirty="0">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Total Flows</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0.911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0.904</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effectLst/>
                        </a:rPr>
                        <a:t>0.903</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0.905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effectLst/>
                        </a:rPr>
                        <a:t>0.903</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dirty="0">
                          <a:effectLst/>
                        </a:rPr>
                        <a:t>0.907</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dirty="0">
                          <a:effectLst/>
                        </a:rPr>
                        <a:t>0.905</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dirty="0">
                          <a:effectLst/>
                        </a:rPr>
                        <a:t>0.897</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dirty="0">
                          <a:effectLst/>
                        </a:rPr>
                        <a:t>0.903</a:t>
                      </a:r>
                      <a:endParaRPr lang="en-GB" sz="1100" b="0" i="0" u="none" strike="noStrike" dirty="0">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0-15</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0.897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0.892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0.880</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0.876</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16-19</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0.965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0.964</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0.962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0.963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0.956</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0.946</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20-24</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0.908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0.897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effectLst/>
                        </a:rPr>
                        <a:t>0.892</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0.892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0.886</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0.884</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25-29</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0.948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solidFill>
                            <a:srgbClr val="FF0000"/>
                          </a:solidFill>
                          <a:effectLst/>
                        </a:rPr>
                        <a:t>0.955</a:t>
                      </a:r>
                      <a:endParaRPr lang="en-GB" sz="1100" b="0" i="0" u="none" strike="noStrike" dirty="0">
                        <a:solidFill>
                          <a:srgbClr val="FF0000"/>
                        </a:solidFill>
                        <a:effectLst/>
                        <a:latin typeface="Calibri"/>
                      </a:endParaRPr>
                    </a:p>
                  </a:txBody>
                  <a:tcPr marL="4795" marR="4795" marT="9525" marB="0" anchor="b"/>
                </a:tc>
                <a:tc>
                  <a:txBody>
                    <a:bodyPr/>
                    <a:lstStyle/>
                    <a:p>
                      <a:pPr algn="r" fontAlgn="b"/>
                      <a:r>
                        <a:rPr lang="en-GB" sz="1100" u="none" strike="noStrike">
                          <a:effectLst/>
                        </a:rPr>
                        <a:t>0.954</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0.951</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30-44</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0.942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0.937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0.944</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45-59</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0.895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0.886</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0.895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0.886</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effectLst/>
                        </a:rPr>
                        <a:t>0.884</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0.885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0.873</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60-74</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0.907</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0.910</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0.916</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0.900</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0.910</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0.903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0.897</a:t>
                      </a:r>
                      <a:endParaRPr lang="en-GB" sz="1100" b="0" i="0" u="none" strike="noStrike">
                        <a:solidFill>
                          <a:srgbClr val="000000"/>
                        </a:solidFill>
                        <a:effectLst/>
                        <a:latin typeface="Calibri"/>
                      </a:endParaRPr>
                    </a:p>
                  </a:txBody>
                  <a:tcPr marL="4795" marR="4795" marT="9525" marB="0" anchor="b"/>
                </a:tc>
              </a:tr>
              <a:tr h="259229">
                <a:tc>
                  <a:txBody>
                    <a:bodyPr/>
                    <a:lstStyle/>
                    <a:p>
                      <a:pPr algn="l" fontAlgn="b"/>
                      <a:r>
                        <a:rPr lang="en-GB" sz="1100" b="1" u="none" strike="noStrike" dirty="0">
                          <a:effectLst/>
                        </a:rPr>
                        <a:t>75+</a:t>
                      </a:r>
                      <a:endParaRPr lang="en-GB" sz="1100" b="1"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a:effectLst/>
                        </a:rPr>
                        <a:t>0.841</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0.839</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0.843</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0.842</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0.838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0.828</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a:effectLst/>
                        </a:rPr>
                        <a:t>0.835</a:t>
                      </a:r>
                      <a:endParaRPr lang="en-GB" sz="1100" b="0" i="0" u="none" strike="noStrike">
                        <a:solidFill>
                          <a:srgbClr val="000000"/>
                        </a:solidFill>
                        <a:effectLst/>
                        <a:latin typeface="Calibri"/>
                      </a:endParaRPr>
                    </a:p>
                  </a:txBody>
                  <a:tcPr marL="4795" marR="4795" marT="9525" marB="0" anchor="b"/>
                </a:tc>
                <a:tc>
                  <a:txBody>
                    <a:bodyPr/>
                    <a:lstStyle/>
                    <a:p>
                      <a:pPr algn="r" fontAlgn="b"/>
                      <a:r>
                        <a:rPr lang="en-GB" sz="1100" u="none" strike="noStrike" dirty="0">
                          <a:solidFill>
                            <a:srgbClr val="FF0000"/>
                          </a:solidFill>
                          <a:effectLst/>
                        </a:rPr>
                        <a:t>0.821</a:t>
                      </a:r>
                      <a:endParaRPr lang="en-GB" sz="1100" b="0" i="0" u="none" strike="noStrike" dirty="0">
                        <a:solidFill>
                          <a:srgbClr val="FF0000"/>
                        </a:solidFill>
                        <a:effectLst/>
                        <a:latin typeface="Calibri"/>
                      </a:endParaRPr>
                    </a:p>
                  </a:txBody>
                  <a:tcPr marL="4795" marR="4795" marT="9525" marB="0" anchor="b"/>
                </a:tc>
                <a:tc>
                  <a:txBody>
                    <a:bodyPr/>
                    <a:lstStyle/>
                    <a:p>
                      <a:pPr algn="r" fontAlgn="b"/>
                      <a:r>
                        <a:rPr lang="en-GB" sz="1100" u="none" strike="noStrike" dirty="0">
                          <a:effectLst/>
                        </a:rPr>
                        <a:t>0.828</a:t>
                      </a:r>
                      <a:endParaRPr lang="en-GB" sz="1100" b="0" i="0" u="none" strike="noStrike" dirty="0">
                        <a:solidFill>
                          <a:srgbClr val="000000"/>
                        </a:solidFill>
                        <a:effectLst/>
                        <a:latin typeface="Calibri"/>
                      </a:endParaRPr>
                    </a:p>
                  </a:txBody>
                  <a:tcPr marL="4795" marR="4795" marT="9525" marB="0" anchor="b"/>
                </a:tc>
                <a:tc>
                  <a:txBody>
                    <a:bodyPr/>
                    <a:lstStyle/>
                    <a:p>
                      <a:pPr algn="r" fontAlgn="b"/>
                      <a:r>
                        <a:rPr lang="en-GB" sz="1100" u="none" strike="noStrike" dirty="0">
                          <a:effectLst/>
                        </a:rPr>
                        <a:t>0.829</a:t>
                      </a:r>
                      <a:endParaRPr lang="en-GB" sz="1100" b="0" i="0" u="none" strike="noStrike" dirty="0">
                        <a:solidFill>
                          <a:srgbClr val="000000"/>
                        </a:solidFill>
                        <a:effectLst/>
                        <a:latin typeface="Calibri"/>
                      </a:endParaRPr>
                    </a:p>
                  </a:txBody>
                  <a:tcPr marL="4795" marR="4795" marT="9525" marB="0" anchor="b"/>
                </a:tc>
              </a:tr>
            </a:tbl>
          </a:graphicData>
        </a:graphic>
      </p:graphicFrame>
      <p:sp>
        <p:nvSpPr>
          <p:cNvPr id="5" name="Content Placeholder 4"/>
          <p:cNvSpPr>
            <a:spLocks noGrp="1"/>
          </p:cNvSpPr>
          <p:nvPr>
            <p:ph sz="half" idx="2"/>
            <p:custDataLst>
              <p:tags r:id="rId4"/>
            </p:custDataLst>
          </p:nvPr>
        </p:nvSpPr>
        <p:spPr>
          <a:xfrm>
            <a:off x="323528" y="1700808"/>
            <a:ext cx="8496944" cy="2160240"/>
          </a:xfrm>
        </p:spPr>
        <p:txBody>
          <a:bodyPr>
            <a:normAutofit fontScale="92500" lnSpcReduction="20000"/>
          </a:bodyPr>
          <a:lstStyle/>
          <a:p>
            <a:r>
              <a:rPr lang="en-GB" dirty="0" smtClean="0"/>
              <a:t>Coefficient of determination (R</a:t>
            </a:r>
            <a:r>
              <a:rPr lang="en-GB" baseline="30000" dirty="0" smtClean="0"/>
              <a:t>2</a:t>
            </a:r>
            <a:r>
              <a:rPr lang="en-GB" dirty="0" smtClean="0"/>
              <a:t>) values show consistently good fits across all age groups and years</a:t>
            </a:r>
          </a:p>
          <a:p>
            <a:r>
              <a:rPr lang="en-GB" dirty="0" smtClean="0"/>
              <a:t>Model based on total inflows, outflows and average distance between all districts within each cluster accounts for between 82% and 96% of variation in migration flows between clusters within the system</a:t>
            </a:r>
            <a:endParaRPr lang="en-GB" dirty="0"/>
          </a:p>
        </p:txBody>
      </p:sp>
    </p:spTree>
    <p:custDataLst>
      <p:tags r:id="rId1"/>
    </p:custDataLst>
    <p:extLst>
      <p:ext uri="{BB962C8B-B14F-4D97-AF65-F5344CB8AC3E}">
        <p14:creationId xmlns:p14="http://schemas.microsoft.com/office/powerpoint/2010/main" val="1922321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2" descr="Z:\Adam - Analysis and Other\PhD\LaTeX\Thesis\Chapter8\Figures\ODBetaByAgeGroup.jpg"/>
          <p:cNvPicPr>
            <a:picLocks noGrp="1" noChangeAspect="1" noChangeArrowheads="1"/>
          </p:cNvPicPr>
          <p:nvPr>
            <p:ph idx="1"/>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711009" y="1447800"/>
            <a:ext cx="7728332" cy="5257800"/>
          </a:xfrm>
          <a:noFill/>
        </p:spPr>
      </p:pic>
      <p:sp>
        <p:nvSpPr>
          <p:cNvPr id="2" name="Title 1"/>
          <p:cNvSpPr>
            <a:spLocks noGrp="1"/>
          </p:cNvSpPr>
          <p:nvPr>
            <p:ph type="title"/>
            <p:custDataLst>
              <p:tags r:id="rId3"/>
            </p:custDataLst>
          </p:nvPr>
        </p:nvSpPr>
        <p:spPr>
          <a:xfrm>
            <a:off x="323528" y="548680"/>
            <a:ext cx="8489950" cy="609600"/>
          </a:xfrm>
        </p:spPr>
        <p:txBody>
          <a:bodyPr>
            <a:normAutofit fontScale="90000"/>
          </a:bodyPr>
          <a:lstStyle/>
          <a:p>
            <a:pPr>
              <a:defRPr/>
            </a:pPr>
            <a:r>
              <a:rPr lang="en-GB" dirty="0" smtClean="0"/>
              <a:t>Interpreting the model - the frictional effect of distance</a:t>
            </a:r>
            <a:endParaRPr lang="en-GB" dirty="0"/>
          </a:p>
        </p:txBody>
      </p:sp>
      <p:sp>
        <p:nvSpPr>
          <p:cNvPr id="4" name="Content Placeholder 3"/>
          <p:cNvSpPr>
            <a:spLocks noGrp="1"/>
          </p:cNvSpPr>
          <p:nvPr>
            <p:ph sz="quarter" idx="4294967295"/>
            <p:custDataLst>
              <p:tags r:id="rId4"/>
            </p:custDataLst>
          </p:nvPr>
        </p:nvSpPr>
        <p:spPr>
          <a:xfrm>
            <a:off x="0" y="980728"/>
            <a:ext cx="9144000" cy="533400"/>
          </a:xfrm>
        </p:spPr>
        <p:txBody>
          <a:bodyPr/>
          <a:lstStyle/>
          <a:p>
            <a:pPr>
              <a:defRPr/>
            </a:pPr>
            <a:r>
              <a:rPr lang="en-GB" dirty="0" smtClean="0"/>
              <a:t>Origin / Destination </a:t>
            </a:r>
            <a:r>
              <a:rPr lang="el-GR" dirty="0" smtClean="0"/>
              <a:t>β</a:t>
            </a:r>
            <a:r>
              <a:rPr lang="en-GB" dirty="0" smtClean="0"/>
              <a:t> distance decay parameters  1998/99</a:t>
            </a:r>
            <a:endParaRPr lang="en-GB" dirty="0"/>
          </a:p>
        </p:txBody>
      </p:sp>
      <p:sp>
        <p:nvSpPr>
          <p:cNvPr id="6" name="Rounded Rectangle 5"/>
          <p:cNvSpPr/>
          <p:nvPr>
            <p:custDataLst>
              <p:tags r:id="rId5"/>
            </p:custDataLst>
          </p:nvPr>
        </p:nvSpPr>
        <p:spPr>
          <a:xfrm>
            <a:off x="5652120" y="1484784"/>
            <a:ext cx="2736304" cy="2520280"/>
          </a:xfrm>
          <a:prstGeom prst="round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custDataLst>
              <p:tags r:id="rId6"/>
            </p:custDataLst>
          </p:nvPr>
        </p:nvSpPr>
        <p:spPr>
          <a:xfrm>
            <a:off x="6248819" y="2560258"/>
            <a:ext cx="1656184" cy="369332"/>
          </a:xfrm>
          <a:prstGeom prst="rect">
            <a:avLst/>
          </a:prstGeom>
          <a:noFill/>
        </p:spPr>
        <p:txBody>
          <a:bodyPr wrap="square" rtlCol="0">
            <a:spAutoFit/>
          </a:bodyPr>
          <a:lstStyle/>
          <a:p>
            <a:r>
              <a:rPr lang="en-GB" dirty="0" smtClean="0">
                <a:solidFill>
                  <a:srgbClr val="FF0000"/>
                </a:solidFill>
              </a:rPr>
              <a:t>In-migration</a:t>
            </a:r>
            <a:endParaRPr lang="en-GB" dirty="0">
              <a:solidFill>
                <a:srgbClr val="FF0000"/>
              </a:solidFill>
            </a:endParaRPr>
          </a:p>
        </p:txBody>
      </p:sp>
      <p:sp>
        <p:nvSpPr>
          <p:cNvPr id="8" name="Rounded Rectangle 7"/>
          <p:cNvSpPr/>
          <p:nvPr>
            <p:custDataLst>
              <p:tags r:id="rId7"/>
            </p:custDataLst>
          </p:nvPr>
        </p:nvSpPr>
        <p:spPr>
          <a:xfrm>
            <a:off x="5652120" y="4005064"/>
            <a:ext cx="2736304" cy="2520280"/>
          </a:xfrm>
          <a:prstGeom prst="round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custDataLst>
              <p:tags r:id="rId8"/>
            </p:custDataLst>
          </p:nvPr>
        </p:nvSpPr>
        <p:spPr>
          <a:xfrm>
            <a:off x="6218956" y="5013176"/>
            <a:ext cx="1656184" cy="369332"/>
          </a:xfrm>
          <a:prstGeom prst="rect">
            <a:avLst/>
          </a:prstGeom>
          <a:noFill/>
        </p:spPr>
        <p:txBody>
          <a:bodyPr wrap="square" rtlCol="0">
            <a:spAutoFit/>
          </a:bodyPr>
          <a:lstStyle/>
          <a:p>
            <a:r>
              <a:rPr lang="en-GB" dirty="0" smtClean="0">
                <a:solidFill>
                  <a:srgbClr val="FF0000"/>
                </a:solidFill>
              </a:rPr>
              <a:t>Out-migration</a:t>
            </a:r>
            <a:endParaRPr lang="en-GB" dirty="0">
              <a:solidFill>
                <a:srgbClr val="FF0000"/>
              </a:solidFill>
            </a:endParaRPr>
          </a:p>
        </p:txBody>
      </p:sp>
    </p:spTree>
    <p:custDataLst>
      <p:tags r:id="rId1"/>
    </p:custDataLst>
    <p:extLst>
      <p:ext uri="{BB962C8B-B14F-4D97-AF65-F5344CB8AC3E}">
        <p14:creationId xmlns:p14="http://schemas.microsoft.com/office/powerpoint/2010/main" val="279729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548680"/>
            <a:ext cx="8489950" cy="609600"/>
          </a:xfrm>
        </p:spPr>
        <p:txBody>
          <a:bodyPr>
            <a:normAutofit fontScale="90000"/>
          </a:bodyPr>
          <a:lstStyle/>
          <a:p>
            <a:pPr>
              <a:defRPr/>
            </a:pPr>
            <a:r>
              <a:rPr lang="en-GB" dirty="0"/>
              <a:t>Interpreting the model - the frictional effect of distance</a:t>
            </a:r>
          </a:p>
        </p:txBody>
      </p:sp>
      <p:pic>
        <p:nvPicPr>
          <p:cNvPr id="38916" name="Picture 2" descr="Z:\Adam - Analysis and Other\PhD\LaTeX\Thesis\Chapter8\Figures\PredictedMeanMigDistByAge.jpg"/>
          <p:cNvPicPr>
            <a:picLocks noGrp="1" noChangeAspect="1" noChangeArrowheads="1"/>
          </p:cNvPicPr>
          <p:nvPr>
            <p:ph idx="1"/>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699335" y="1447800"/>
            <a:ext cx="7751680" cy="5257800"/>
          </a:xfrm>
          <a:noFill/>
        </p:spPr>
      </p:pic>
      <p:sp>
        <p:nvSpPr>
          <p:cNvPr id="4" name="Content Placeholder 3"/>
          <p:cNvSpPr>
            <a:spLocks noGrp="1"/>
          </p:cNvSpPr>
          <p:nvPr>
            <p:ph sz="quarter" idx="4294967295"/>
            <p:custDataLst>
              <p:tags r:id="rId4"/>
            </p:custDataLst>
          </p:nvPr>
        </p:nvSpPr>
        <p:spPr>
          <a:xfrm>
            <a:off x="0" y="908720"/>
            <a:ext cx="9144000" cy="533400"/>
          </a:xfrm>
        </p:spPr>
        <p:txBody>
          <a:bodyPr/>
          <a:lstStyle/>
          <a:p>
            <a:pPr>
              <a:defRPr/>
            </a:pPr>
            <a:r>
              <a:rPr lang="en-GB" dirty="0" smtClean="0"/>
              <a:t>Predicted mean migration distances, 1998/99</a:t>
            </a:r>
            <a:endParaRPr lang="en-GB" dirty="0"/>
          </a:p>
        </p:txBody>
      </p:sp>
    </p:spTree>
    <p:custDataLst>
      <p:tags r:id="rId1"/>
    </p:custDataLst>
    <p:extLst>
      <p:ext uri="{BB962C8B-B14F-4D97-AF65-F5344CB8AC3E}">
        <p14:creationId xmlns:p14="http://schemas.microsoft.com/office/powerpoint/2010/main" val="2644812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Acknowledgements</a:t>
            </a:r>
            <a:endParaRPr lang="en-GB" dirty="0"/>
          </a:p>
        </p:txBody>
      </p:sp>
      <p:sp>
        <p:nvSpPr>
          <p:cNvPr id="3" name="Content Placeholder 2"/>
          <p:cNvSpPr>
            <a:spLocks noGrp="1"/>
          </p:cNvSpPr>
          <p:nvPr>
            <p:ph idx="1"/>
            <p:custDataLst>
              <p:tags r:id="rId3"/>
            </p:custDataLst>
          </p:nvPr>
        </p:nvSpPr>
        <p:spPr/>
        <p:txBody>
          <a:bodyPr/>
          <a:lstStyle/>
          <a:p>
            <a:r>
              <a:rPr lang="en-GB" dirty="0"/>
              <a:t>ESRC Census Programme grant to the Centre for Interaction Data Estimation and </a:t>
            </a:r>
            <a:r>
              <a:rPr lang="en-GB" dirty="0" smtClean="0"/>
              <a:t>Research, </a:t>
            </a:r>
            <a:r>
              <a:rPr lang="en-GB" dirty="0"/>
              <a:t>CIDER (RES-348-25-005)</a:t>
            </a:r>
          </a:p>
          <a:p>
            <a:r>
              <a:rPr lang="en-GB" dirty="0" smtClean="0"/>
              <a:t>John Stillwell and </a:t>
            </a:r>
            <a:r>
              <a:rPr lang="en-GB" dirty="0" err="1" smtClean="0"/>
              <a:t>Oli</a:t>
            </a:r>
            <a:r>
              <a:rPr lang="en-GB" dirty="0" smtClean="0"/>
              <a:t> Duke-Williams, University of Leeds</a:t>
            </a:r>
            <a:endParaRPr lang="en-GB" dirty="0"/>
          </a:p>
        </p:txBody>
      </p:sp>
    </p:spTree>
    <p:custDataLst>
      <p:tags r:id="rId1"/>
    </p:custDataLst>
    <p:extLst>
      <p:ext uri="{BB962C8B-B14F-4D97-AF65-F5344CB8AC3E}">
        <p14:creationId xmlns:p14="http://schemas.microsoft.com/office/powerpoint/2010/main" val="3439632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GB" dirty="0"/>
              <a:t>Model shortcomings </a:t>
            </a:r>
            <a:r>
              <a:rPr lang="en-GB" dirty="0" smtClean="0"/>
              <a:t>– residuals 1998/99 (indicative all years)</a:t>
            </a:r>
            <a:endParaRPr lang="en-GB" dirty="0"/>
          </a:p>
        </p:txBody>
      </p:sp>
      <p:graphicFrame>
        <p:nvGraphicFramePr>
          <p:cNvPr id="10" name="Content Placeholder 9"/>
          <p:cNvGraphicFramePr>
            <a:graphicFrameLocks noGrp="1"/>
          </p:cNvGraphicFramePr>
          <p:nvPr>
            <p:ph sz="half" idx="2"/>
            <p:custDataLst>
              <p:tags r:id="rId3"/>
            </p:custDataLst>
            <p:extLst>
              <p:ext uri="{D42A27DB-BD31-4B8C-83A1-F6EECF244321}">
                <p14:modId xmlns:p14="http://schemas.microsoft.com/office/powerpoint/2010/main" val="3096996115"/>
              </p:ext>
            </p:extLst>
          </p:nvPr>
        </p:nvGraphicFramePr>
        <p:xfrm>
          <a:off x="395536" y="1700808"/>
          <a:ext cx="8414598" cy="2032147"/>
        </p:xfrm>
        <a:graphic>
          <a:graphicData uri="http://schemas.openxmlformats.org/drawingml/2006/table">
            <a:tbl>
              <a:tblPr/>
              <a:tblGrid>
                <a:gridCol w="2334374"/>
                <a:gridCol w="760028"/>
                <a:gridCol w="760028"/>
                <a:gridCol w="760028"/>
                <a:gridCol w="760028"/>
                <a:gridCol w="760028"/>
                <a:gridCol w="760028"/>
                <a:gridCol w="760028"/>
                <a:gridCol w="760028"/>
              </a:tblGrid>
              <a:tr h="844688">
                <a:tc>
                  <a:txBody>
                    <a:bodyPr/>
                    <a:lstStyle/>
                    <a:p>
                      <a:pPr algn="l" fontAlgn="b"/>
                      <a:r>
                        <a:rPr lang="en-GB" sz="900" b="0" i="0" u="none" strike="noStrike" dirty="0">
                          <a:solidFill>
                            <a:srgbClr val="000000"/>
                          </a:solidFill>
                          <a:effectLst/>
                          <a:latin typeface="Calibri"/>
                        </a:rPr>
                        <a:t>Gross </a:t>
                      </a:r>
                      <a:r>
                        <a:rPr lang="en-GB" sz="900" b="0" i="0" u="none" strike="noStrike" dirty="0" smtClean="0">
                          <a:solidFill>
                            <a:srgbClr val="000000"/>
                          </a:solidFill>
                          <a:effectLst/>
                          <a:latin typeface="Calibri"/>
                        </a:rPr>
                        <a:t>residuals </a:t>
                      </a:r>
                      <a:r>
                        <a:rPr lang="en-GB" sz="900" b="0" i="0" u="none" strike="noStrike" dirty="0">
                          <a:solidFill>
                            <a:srgbClr val="000000"/>
                          </a:solidFill>
                          <a:effectLst/>
                          <a:latin typeface="Calibri"/>
                        </a:rPr>
                        <a:t>(origin specific β)</a:t>
                      </a:r>
                    </a:p>
                  </a:txBody>
                  <a:tcPr marL="4034" marR="4034" marT="40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Coastal and Rural Retirement Migrants</a:t>
                      </a:r>
                    </a:p>
                  </a:txBody>
                  <a:tcPr marL="4034" marR="4034" marT="40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Declining Industrial, Working-Class, Local Britain</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Dynamic London</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a:rPr>
                        <a:t>Footloose, Middle-Class, Commuter Britain</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Moderate Mobility, Non-Household, Mixed Occupations</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Low Mobility Britain</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Student Towns and Cities</a:t>
                      </a: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a:rPr>
                        <a:t>Successful Family In-migrants</a:t>
                      </a:r>
                    </a:p>
                  </a:txBody>
                  <a:tcPr marL="4034" marR="4034" marT="40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7765">
                <a:tc>
                  <a:txBody>
                    <a:bodyPr/>
                    <a:lstStyle/>
                    <a:p>
                      <a:pPr algn="l" fontAlgn="b"/>
                      <a:r>
                        <a:rPr lang="en-GB" sz="900" b="0" i="0" u="none" strike="noStrike" dirty="0">
                          <a:solidFill>
                            <a:srgbClr val="000000"/>
                          </a:solidFill>
                          <a:effectLst/>
                          <a:latin typeface="Calibri"/>
                        </a:rPr>
                        <a:t>Coastal and Rural Retirement Migrants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900" b="0" i="0" u="none" strike="noStrike" dirty="0">
                          <a:solidFill>
                            <a:srgbClr val="000000"/>
                          </a:solidFill>
                          <a:effectLst/>
                          <a:latin typeface="Calibri"/>
                        </a:rPr>
                        <a:t>11429</a:t>
                      </a:r>
                    </a:p>
                  </a:txBody>
                  <a:tcPr marL="4034" marR="4034" marT="40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EE4C8"/>
                    </a:solidFill>
                  </a:tcPr>
                </a:tc>
                <a:tc>
                  <a:txBody>
                    <a:bodyPr/>
                    <a:lstStyle/>
                    <a:p>
                      <a:pPr algn="r" fontAlgn="b"/>
                      <a:r>
                        <a:rPr lang="en-GB" sz="900" b="0" i="0" u="none" strike="noStrike">
                          <a:solidFill>
                            <a:srgbClr val="000000"/>
                          </a:solidFill>
                          <a:effectLst/>
                          <a:latin typeface="Calibri"/>
                        </a:rPr>
                        <a:t>-3412</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EF0F0"/>
                    </a:solidFill>
                  </a:tcPr>
                </a:tc>
                <a:tc>
                  <a:txBody>
                    <a:bodyPr/>
                    <a:lstStyle/>
                    <a:p>
                      <a:pPr algn="r" fontAlgn="b"/>
                      <a:r>
                        <a:rPr lang="en-GB" sz="900" b="0" i="0" u="none" strike="noStrike">
                          <a:solidFill>
                            <a:srgbClr val="000000"/>
                          </a:solidFill>
                          <a:effectLst/>
                          <a:latin typeface="Calibri"/>
                        </a:rPr>
                        <a:t>-6221</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DE5E5"/>
                    </a:solidFill>
                  </a:tcPr>
                </a:tc>
                <a:tc>
                  <a:txBody>
                    <a:bodyPr/>
                    <a:lstStyle/>
                    <a:p>
                      <a:pPr algn="r" fontAlgn="b"/>
                      <a:r>
                        <a:rPr lang="en-GB" sz="900" b="0" i="0" u="none" strike="noStrike">
                          <a:solidFill>
                            <a:srgbClr val="000000"/>
                          </a:solidFill>
                          <a:effectLst/>
                          <a:latin typeface="Calibri"/>
                        </a:rPr>
                        <a:t>-4027</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EEEEE"/>
                    </a:solidFill>
                  </a:tcPr>
                </a:tc>
                <a:tc>
                  <a:txBody>
                    <a:bodyPr/>
                    <a:lstStyle/>
                    <a:p>
                      <a:pPr algn="r" fontAlgn="b"/>
                      <a:r>
                        <a:rPr lang="en-GB" sz="900" b="0" i="0" u="none" strike="noStrike">
                          <a:solidFill>
                            <a:srgbClr val="000000"/>
                          </a:solidFill>
                          <a:effectLst/>
                          <a:latin typeface="Calibri"/>
                        </a:rPr>
                        <a:t>-578</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EFCFC"/>
                    </a:solidFill>
                  </a:tcPr>
                </a:tc>
                <a:tc>
                  <a:txBody>
                    <a:bodyPr/>
                    <a:lstStyle/>
                    <a:p>
                      <a:pPr algn="r" fontAlgn="b"/>
                      <a:r>
                        <a:rPr lang="en-GB" sz="900" b="0" i="0" u="none" strike="noStrike">
                          <a:solidFill>
                            <a:srgbClr val="000000"/>
                          </a:solidFill>
                          <a:effectLst/>
                          <a:latin typeface="Calibri"/>
                        </a:rPr>
                        <a:t>-9683</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DD7D7"/>
                    </a:solidFill>
                  </a:tcPr>
                </a:tc>
                <a:tc>
                  <a:txBody>
                    <a:bodyPr/>
                    <a:lstStyle/>
                    <a:p>
                      <a:pPr algn="r" fontAlgn="b"/>
                      <a:r>
                        <a:rPr lang="en-GB" sz="900" b="0" i="0" u="none" strike="noStrike">
                          <a:solidFill>
                            <a:srgbClr val="000000"/>
                          </a:solidFill>
                          <a:effectLst/>
                          <a:latin typeface="Calibri"/>
                        </a:rPr>
                        <a:t>1717</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6FCF7"/>
                    </a:solidFill>
                  </a:tcPr>
                </a:tc>
                <a:tc>
                  <a:txBody>
                    <a:bodyPr/>
                    <a:lstStyle/>
                    <a:p>
                      <a:pPr algn="r" fontAlgn="b"/>
                      <a:r>
                        <a:rPr lang="en-GB" sz="900" b="0" i="0" u="none" strike="noStrike">
                          <a:solidFill>
                            <a:srgbClr val="000000"/>
                          </a:solidFill>
                          <a:effectLst/>
                          <a:latin typeface="Calibri"/>
                        </a:rPr>
                        <a:t>10427</a:t>
                      </a:r>
                    </a:p>
                  </a:txBody>
                  <a:tcPr marL="4034" marR="4034" marT="40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4E7CD"/>
                    </a:solidFill>
                  </a:tcPr>
                </a:tc>
              </a:tr>
              <a:tr h="159675">
                <a:tc>
                  <a:txBody>
                    <a:bodyPr/>
                    <a:lstStyle/>
                    <a:p>
                      <a:pPr algn="l" fontAlgn="b"/>
                      <a:r>
                        <a:rPr lang="en-GB" sz="900" b="0" i="0" u="none" strike="noStrike" dirty="0">
                          <a:solidFill>
                            <a:srgbClr val="000000"/>
                          </a:solidFill>
                          <a:effectLst/>
                          <a:latin typeface="Calibri"/>
                        </a:rPr>
                        <a:t>Declining Industrial, Working-Class, Local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dirty="0">
                          <a:solidFill>
                            <a:srgbClr val="000000"/>
                          </a:solidFill>
                          <a:effectLst/>
                          <a:latin typeface="Calibri"/>
                        </a:rPr>
                        <a:t>-681</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EFBFB"/>
                    </a:solidFill>
                  </a:tcPr>
                </a:tc>
                <a:tc>
                  <a:txBody>
                    <a:bodyPr/>
                    <a:lstStyle/>
                    <a:p>
                      <a:pPr algn="r" fontAlgn="b"/>
                      <a:r>
                        <a:rPr lang="en-GB" sz="900" b="0" i="0" u="none" strike="noStrike" dirty="0">
                          <a:solidFill>
                            <a:srgbClr val="000000"/>
                          </a:solidFill>
                          <a:effectLst/>
                          <a:latin typeface="Calibri"/>
                        </a:rPr>
                        <a:t>5012</a:t>
                      </a:r>
                    </a:p>
                  </a:txBody>
                  <a:tcPr marL="4034" marR="4034" marT="4034" marB="0" anchor="b">
                    <a:lnL>
                      <a:noFill/>
                    </a:lnL>
                    <a:lnR>
                      <a:noFill/>
                    </a:lnR>
                    <a:lnT>
                      <a:noFill/>
                    </a:lnT>
                    <a:lnB>
                      <a:noFill/>
                    </a:lnB>
                    <a:solidFill>
                      <a:srgbClr val="E3F4E7"/>
                    </a:solidFill>
                  </a:tcPr>
                </a:tc>
                <a:tc>
                  <a:txBody>
                    <a:bodyPr/>
                    <a:lstStyle/>
                    <a:p>
                      <a:pPr algn="r" fontAlgn="b"/>
                      <a:r>
                        <a:rPr lang="en-GB" sz="900" b="0" i="0" u="none" strike="noStrike">
                          <a:solidFill>
                            <a:srgbClr val="000000"/>
                          </a:solidFill>
                          <a:effectLst/>
                          <a:latin typeface="Calibri"/>
                        </a:rPr>
                        <a:t>3754</a:t>
                      </a:r>
                    </a:p>
                  </a:txBody>
                  <a:tcPr marL="4034" marR="4034" marT="4034" marB="0" anchor="b">
                    <a:lnL>
                      <a:noFill/>
                    </a:lnL>
                    <a:lnR>
                      <a:noFill/>
                    </a:lnR>
                    <a:lnT>
                      <a:noFill/>
                    </a:lnT>
                    <a:lnB>
                      <a:noFill/>
                    </a:lnB>
                    <a:solidFill>
                      <a:srgbClr val="EAF7EE"/>
                    </a:solidFill>
                  </a:tcPr>
                </a:tc>
                <a:tc>
                  <a:txBody>
                    <a:bodyPr/>
                    <a:lstStyle/>
                    <a:p>
                      <a:pPr algn="r" fontAlgn="b"/>
                      <a:r>
                        <a:rPr lang="en-GB" sz="900" b="0" i="0" u="none" strike="noStrike">
                          <a:solidFill>
                            <a:srgbClr val="000000"/>
                          </a:solidFill>
                          <a:effectLst/>
                          <a:latin typeface="Calibri"/>
                        </a:rPr>
                        <a:t>-850</a:t>
                      </a:r>
                    </a:p>
                  </a:txBody>
                  <a:tcPr marL="4034" marR="4034" marT="4034" marB="0" anchor="b">
                    <a:lnL>
                      <a:noFill/>
                    </a:lnL>
                    <a:lnR>
                      <a:noFill/>
                    </a:lnR>
                    <a:lnT>
                      <a:noFill/>
                    </a:lnT>
                    <a:lnB>
                      <a:noFill/>
                    </a:lnB>
                    <a:solidFill>
                      <a:srgbClr val="FEFBFB"/>
                    </a:solidFill>
                  </a:tcPr>
                </a:tc>
                <a:tc>
                  <a:txBody>
                    <a:bodyPr/>
                    <a:lstStyle/>
                    <a:p>
                      <a:pPr algn="r" fontAlgn="b"/>
                      <a:r>
                        <a:rPr lang="en-GB" sz="900" b="0" i="0" u="none" strike="noStrike">
                          <a:solidFill>
                            <a:srgbClr val="000000"/>
                          </a:solidFill>
                          <a:effectLst/>
                          <a:latin typeface="Calibri"/>
                        </a:rPr>
                        <a:t>-9</a:t>
                      </a:r>
                    </a:p>
                  </a:txBody>
                  <a:tcPr marL="4034" marR="4034" marT="4034" marB="0" anchor="b">
                    <a:lnL>
                      <a:noFill/>
                    </a:lnL>
                    <a:lnR>
                      <a:noFill/>
                    </a:lnR>
                    <a:lnT>
                      <a:noFill/>
                    </a:lnT>
                    <a:lnB>
                      <a:noFill/>
                    </a:lnB>
                    <a:solidFill>
                      <a:srgbClr val="FEFEFE"/>
                    </a:solidFill>
                  </a:tcPr>
                </a:tc>
                <a:tc>
                  <a:txBody>
                    <a:bodyPr/>
                    <a:lstStyle/>
                    <a:p>
                      <a:pPr algn="r" fontAlgn="b"/>
                      <a:r>
                        <a:rPr lang="en-GB" sz="900" b="0" i="0" u="none" strike="noStrike">
                          <a:solidFill>
                            <a:srgbClr val="000000"/>
                          </a:solidFill>
                          <a:effectLst/>
                          <a:latin typeface="Calibri"/>
                        </a:rPr>
                        <a:t>-6092</a:t>
                      </a:r>
                    </a:p>
                  </a:txBody>
                  <a:tcPr marL="4034" marR="4034" marT="4034" marB="0" anchor="b">
                    <a:lnL>
                      <a:noFill/>
                    </a:lnL>
                    <a:lnR>
                      <a:noFill/>
                    </a:lnR>
                    <a:lnT>
                      <a:noFill/>
                    </a:lnT>
                    <a:lnB>
                      <a:noFill/>
                    </a:lnB>
                    <a:solidFill>
                      <a:srgbClr val="FDE5E6"/>
                    </a:solidFill>
                  </a:tcPr>
                </a:tc>
                <a:tc>
                  <a:txBody>
                    <a:bodyPr/>
                    <a:lstStyle/>
                    <a:p>
                      <a:pPr algn="r" fontAlgn="b"/>
                      <a:r>
                        <a:rPr lang="en-GB" sz="900" b="0" i="0" u="none" strike="noStrike">
                          <a:solidFill>
                            <a:srgbClr val="000000"/>
                          </a:solidFill>
                          <a:effectLst/>
                          <a:latin typeface="Calibri"/>
                        </a:rPr>
                        <a:t>3785</a:t>
                      </a:r>
                    </a:p>
                  </a:txBody>
                  <a:tcPr marL="4034" marR="4034" marT="4034" marB="0" anchor="b">
                    <a:lnL>
                      <a:noFill/>
                    </a:lnL>
                    <a:lnR>
                      <a:noFill/>
                    </a:lnR>
                    <a:lnT>
                      <a:noFill/>
                    </a:lnT>
                    <a:lnB>
                      <a:noFill/>
                    </a:lnB>
                    <a:solidFill>
                      <a:srgbClr val="EAF7ED"/>
                    </a:solidFill>
                  </a:tcPr>
                </a:tc>
                <a:tc>
                  <a:txBody>
                    <a:bodyPr/>
                    <a:lstStyle/>
                    <a:p>
                      <a:pPr algn="r" fontAlgn="b"/>
                      <a:r>
                        <a:rPr lang="en-GB" sz="900" b="0" i="0" u="none" strike="noStrike">
                          <a:solidFill>
                            <a:srgbClr val="000000"/>
                          </a:solidFill>
                          <a:effectLst/>
                          <a:latin typeface="Calibri"/>
                        </a:rPr>
                        <a:t>-6000</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DE6E6"/>
                    </a:solidFill>
                  </a:tcPr>
                </a:tc>
              </a:tr>
              <a:tr h="147765">
                <a:tc>
                  <a:txBody>
                    <a:bodyPr/>
                    <a:lstStyle/>
                    <a:p>
                      <a:pPr algn="l" fontAlgn="b"/>
                      <a:r>
                        <a:rPr lang="en-GB" sz="900" b="0" i="0" u="none" strike="noStrike" dirty="0">
                          <a:solidFill>
                            <a:srgbClr val="000000"/>
                          </a:solidFill>
                          <a:effectLst/>
                          <a:latin typeface="Calibri"/>
                        </a:rPr>
                        <a:t>Dynamic London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-3308</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EF1F1"/>
                    </a:solidFill>
                  </a:tcPr>
                </a:tc>
                <a:tc>
                  <a:txBody>
                    <a:bodyPr/>
                    <a:lstStyle/>
                    <a:p>
                      <a:pPr algn="r" fontAlgn="b"/>
                      <a:r>
                        <a:rPr lang="en-GB" sz="900" b="0" i="0" u="none" strike="noStrike" dirty="0">
                          <a:solidFill>
                            <a:srgbClr val="000000"/>
                          </a:solidFill>
                          <a:effectLst/>
                          <a:latin typeface="Calibri"/>
                        </a:rPr>
                        <a:t>4623</a:t>
                      </a:r>
                    </a:p>
                  </a:txBody>
                  <a:tcPr marL="4034" marR="4034" marT="4034" marB="0" anchor="b">
                    <a:lnL>
                      <a:noFill/>
                    </a:lnL>
                    <a:lnR>
                      <a:noFill/>
                    </a:lnR>
                    <a:lnT>
                      <a:noFill/>
                    </a:lnT>
                    <a:lnB>
                      <a:noFill/>
                    </a:lnB>
                    <a:solidFill>
                      <a:srgbClr val="E5F5E9"/>
                    </a:solidFill>
                  </a:tcPr>
                </a:tc>
                <a:tc>
                  <a:txBody>
                    <a:bodyPr/>
                    <a:lstStyle/>
                    <a:p>
                      <a:pPr algn="r" fontAlgn="b"/>
                      <a:r>
                        <a:rPr lang="en-GB" sz="900" b="0" i="0" u="none" strike="noStrike" dirty="0">
                          <a:solidFill>
                            <a:srgbClr val="000000"/>
                          </a:solidFill>
                          <a:effectLst/>
                          <a:latin typeface="Calibri"/>
                        </a:rPr>
                        <a:t>27183</a:t>
                      </a:r>
                    </a:p>
                  </a:txBody>
                  <a:tcPr marL="4034" marR="4034" marT="4034" marB="0" anchor="b">
                    <a:lnL>
                      <a:noFill/>
                    </a:lnL>
                    <a:lnR>
                      <a:noFill/>
                    </a:lnR>
                    <a:lnT>
                      <a:noFill/>
                    </a:lnT>
                    <a:lnB>
                      <a:noFill/>
                    </a:lnB>
                    <a:solidFill>
                      <a:srgbClr val="63BE7B"/>
                    </a:solidFill>
                  </a:tcPr>
                </a:tc>
                <a:tc>
                  <a:txBody>
                    <a:bodyPr/>
                    <a:lstStyle/>
                    <a:p>
                      <a:pPr algn="r" fontAlgn="b"/>
                      <a:r>
                        <a:rPr lang="en-GB" sz="900" b="0" i="0" u="none" strike="noStrike">
                          <a:solidFill>
                            <a:srgbClr val="000000"/>
                          </a:solidFill>
                          <a:effectLst/>
                          <a:latin typeface="Calibri"/>
                        </a:rPr>
                        <a:t>-20780</a:t>
                      </a:r>
                    </a:p>
                  </a:txBody>
                  <a:tcPr marL="4034" marR="4034" marT="4034" marB="0" anchor="b">
                    <a:lnL>
                      <a:noFill/>
                    </a:lnL>
                    <a:lnR>
                      <a:noFill/>
                    </a:lnR>
                    <a:lnT>
                      <a:noFill/>
                    </a:lnT>
                    <a:lnB>
                      <a:noFill/>
                    </a:lnB>
                    <a:solidFill>
                      <a:srgbClr val="FBA9AA"/>
                    </a:solidFill>
                  </a:tcPr>
                </a:tc>
                <a:tc>
                  <a:txBody>
                    <a:bodyPr/>
                    <a:lstStyle/>
                    <a:p>
                      <a:pPr algn="r" fontAlgn="b"/>
                      <a:r>
                        <a:rPr lang="en-GB" sz="900" b="0" i="0" u="none" strike="noStrike" dirty="0">
                          <a:solidFill>
                            <a:srgbClr val="000000"/>
                          </a:solidFill>
                          <a:effectLst/>
                          <a:latin typeface="Calibri"/>
                        </a:rPr>
                        <a:t>-11599</a:t>
                      </a:r>
                    </a:p>
                  </a:txBody>
                  <a:tcPr marL="4034" marR="4034" marT="4034" marB="0" anchor="b">
                    <a:lnL>
                      <a:noFill/>
                    </a:lnL>
                    <a:lnR>
                      <a:noFill/>
                    </a:lnR>
                    <a:lnT>
                      <a:noFill/>
                    </a:lnT>
                    <a:lnB>
                      <a:noFill/>
                    </a:lnB>
                    <a:solidFill>
                      <a:srgbClr val="FCCFCF"/>
                    </a:solidFill>
                  </a:tcPr>
                </a:tc>
                <a:tc>
                  <a:txBody>
                    <a:bodyPr/>
                    <a:lstStyle/>
                    <a:p>
                      <a:pPr algn="r" fontAlgn="b"/>
                      <a:r>
                        <a:rPr lang="en-GB" sz="900" b="0" i="0" u="none" strike="noStrike">
                          <a:solidFill>
                            <a:srgbClr val="000000"/>
                          </a:solidFill>
                          <a:effectLst/>
                          <a:latin typeface="Calibri"/>
                        </a:rPr>
                        <a:t>3766</a:t>
                      </a:r>
                    </a:p>
                  </a:txBody>
                  <a:tcPr marL="4034" marR="4034" marT="4034" marB="0" anchor="b">
                    <a:lnL>
                      <a:noFill/>
                    </a:lnL>
                    <a:lnR>
                      <a:noFill/>
                    </a:lnR>
                    <a:lnT>
                      <a:noFill/>
                    </a:lnT>
                    <a:lnB>
                      <a:noFill/>
                    </a:lnB>
                    <a:solidFill>
                      <a:srgbClr val="EAF7EE"/>
                    </a:solidFill>
                  </a:tcPr>
                </a:tc>
                <a:tc>
                  <a:txBody>
                    <a:bodyPr/>
                    <a:lstStyle/>
                    <a:p>
                      <a:pPr algn="r" fontAlgn="b"/>
                      <a:r>
                        <a:rPr lang="en-GB" sz="900" b="0" i="0" u="none" strike="noStrike">
                          <a:solidFill>
                            <a:srgbClr val="000000"/>
                          </a:solidFill>
                          <a:effectLst/>
                          <a:latin typeface="Calibri"/>
                        </a:rPr>
                        <a:t>14758</a:t>
                      </a:r>
                    </a:p>
                  </a:txBody>
                  <a:tcPr marL="4034" marR="4034" marT="4034" marB="0" anchor="b">
                    <a:lnL>
                      <a:noFill/>
                    </a:lnL>
                    <a:lnR>
                      <a:noFill/>
                    </a:lnR>
                    <a:lnT>
                      <a:noFill/>
                    </a:lnT>
                    <a:lnB>
                      <a:noFill/>
                    </a:lnB>
                    <a:solidFill>
                      <a:srgbClr val="ABDCB8"/>
                    </a:solidFill>
                  </a:tcPr>
                </a:tc>
                <a:tc>
                  <a:txBody>
                    <a:bodyPr/>
                    <a:lstStyle/>
                    <a:p>
                      <a:pPr algn="r" fontAlgn="b"/>
                      <a:r>
                        <a:rPr lang="en-GB" sz="900" b="0" i="0" u="none" strike="noStrike">
                          <a:solidFill>
                            <a:srgbClr val="000000"/>
                          </a:solidFill>
                          <a:effectLst/>
                          <a:latin typeface="Calibri"/>
                        </a:rPr>
                        <a:t>-12620</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CCACB"/>
                    </a:solidFill>
                  </a:tcPr>
                </a:tc>
              </a:tr>
              <a:tr h="147765">
                <a:tc>
                  <a:txBody>
                    <a:bodyPr/>
                    <a:lstStyle/>
                    <a:p>
                      <a:pPr algn="l" fontAlgn="b"/>
                      <a:r>
                        <a:rPr lang="en-GB" sz="900" b="0" i="0" u="none" strike="noStrike" dirty="0">
                          <a:solidFill>
                            <a:srgbClr val="000000"/>
                          </a:solidFill>
                          <a:effectLst/>
                          <a:latin typeface="Calibri"/>
                        </a:rPr>
                        <a:t>Footloose, Middle-Class, Commuter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-5329</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DE8E9"/>
                    </a:solidFill>
                  </a:tcPr>
                </a:tc>
                <a:tc>
                  <a:txBody>
                    <a:bodyPr/>
                    <a:lstStyle/>
                    <a:p>
                      <a:pPr algn="r" fontAlgn="b"/>
                      <a:r>
                        <a:rPr lang="en-GB" sz="900" b="0" i="0" u="none" strike="noStrike">
                          <a:solidFill>
                            <a:srgbClr val="000000"/>
                          </a:solidFill>
                          <a:effectLst/>
                          <a:latin typeface="Calibri"/>
                        </a:rPr>
                        <a:t>-2324</a:t>
                      </a:r>
                    </a:p>
                  </a:txBody>
                  <a:tcPr marL="4034" marR="4034" marT="4034" marB="0" anchor="b">
                    <a:lnL>
                      <a:noFill/>
                    </a:lnL>
                    <a:lnR>
                      <a:noFill/>
                    </a:lnR>
                    <a:lnT>
                      <a:noFill/>
                    </a:lnT>
                    <a:lnB>
                      <a:noFill/>
                    </a:lnB>
                    <a:solidFill>
                      <a:srgbClr val="FEF5F5"/>
                    </a:solidFill>
                  </a:tcPr>
                </a:tc>
                <a:tc>
                  <a:txBody>
                    <a:bodyPr/>
                    <a:lstStyle/>
                    <a:p>
                      <a:pPr algn="r" fontAlgn="b"/>
                      <a:r>
                        <a:rPr lang="en-GB" sz="900" b="0" i="0" u="none" strike="noStrike" dirty="0">
                          <a:solidFill>
                            <a:srgbClr val="000000"/>
                          </a:solidFill>
                          <a:effectLst/>
                          <a:latin typeface="Calibri"/>
                        </a:rPr>
                        <a:t>-18849</a:t>
                      </a:r>
                    </a:p>
                  </a:txBody>
                  <a:tcPr marL="4034" marR="4034" marT="4034" marB="0" anchor="b">
                    <a:lnL>
                      <a:noFill/>
                    </a:lnL>
                    <a:lnR>
                      <a:noFill/>
                    </a:lnR>
                    <a:lnT>
                      <a:noFill/>
                    </a:lnT>
                    <a:lnB>
                      <a:noFill/>
                    </a:lnB>
                    <a:solidFill>
                      <a:srgbClr val="FBB1B2"/>
                    </a:solidFill>
                  </a:tcPr>
                </a:tc>
                <a:tc>
                  <a:txBody>
                    <a:bodyPr/>
                    <a:lstStyle/>
                    <a:p>
                      <a:pPr algn="r" fontAlgn="b"/>
                      <a:r>
                        <a:rPr lang="en-GB" sz="900" b="0" i="0" u="none" strike="noStrike">
                          <a:solidFill>
                            <a:srgbClr val="000000"/>
                          </a:solidFill>
                          <a:effectLst/>
                          <a:latin typeface="Calibri"/>
                        </a:rPr>
                        <a:t>18573</a:t>
                      </a:r>
                    </a:p>
                  </a:txBody>
                  <a:tcPr marL="4034" marR="4034" marT="4034" marB="0" anchor="b">
                    <a:lnL>
                      <a:noFill/>
                    </a:lnL>
                    <a:lnR>
                      <a:noFill/>
                    </a:lnR>
                    <a:lnT>
                      <a:noFill/>
                    </a:lnT>
                    <a:lnB>
                      <a:noFill/>
                    </a:lnB>
                    <a:solidFill>
                      <a:srgbClr val="95D3A5"/>
                    </a:solidFill>
                  </a:tcPr>
                </a:tc>
                <a:tc>
                  <a:txBody>
                    <a:bodyPr/>
                    <a:lstStyle/>
                    <a:p>
                      <a:pPr algn="r" fontAlgn="b"/>
                      <a:r>
                        <a:rPr lang="en-GB" sz="900" b="0" i="0" u="none" strike="noStrike">
                          <a:solidFill>
                            <a:srgbClr val="000000"/>
                          </a:solidFill>
                          <a:effectLst/>
                          <a:latin typeface="Calibri"/>
                        </a:rPr>
                        <a:t>744</a:t>
                      </a:r>
                    </a:p>
                  </a:txBody>
                  <a:tcPr marL="4034" marR="4034" marT="4034" marB="0" anchor="b">
                    <a:lnL>
                      <a:noFill/>
                    </a:lnL>
                    <a:lnR>
                      <a:noFill/>
                    </a:lnR>
                    <a:lnT>
                      <a:noFill/>
                    </a:lnT>
                    <a:lnB>
                      <a:noFill/>
                    </a:lnB>
                    <a:solidFill>
                      <a:srgbClr val="FCFEFC"/>
                    </a:solidFill>
                  </a:tcPr>
                </a:tc>
                <a:tc>
                  <a:txBody>
                    <a:bodyPr/>
                    <a:lstStyle/>
                    <a:p>
                      <a:pPr algn="r" fontAlgn="b"/>
                      <a:r>
                        <a:rPr lang="en-GB" sz="900" b="0" i="0" u="none" strike="noStrike">
                          <a:solidFill>
                            <a:srgbClr val="000000"/>
                          </a:solidFill>
                          <a:effectLst/>
                          <a:latin typeface="Calibri"/>
                        </a:rPr>
                        <a:t>2920</a:t>
                      </a:r>
                    </a:p>
                  </a:txBody>
                  <a:tcPr marL="4034" marR="4034" marT="4034" marB="0" anchor="b">
                    <a:lnL>
                      <a:noFill/>
                    </a:lnL>
                    <a:lnR>
                      <a:noFill/>
                    </a:lnR>
                    <a:lnT>
                      <a:noFill/>
                    </a:lnT>
                    <a:lnB>
                      <a:noFill/>
                    </a:lnB>
                    <a:solidFill>
                      <a:srgbClr val="EFF9F2"/>
                    </a:solidFill>
                  </a:tcPr>
                </a:tc>
                <a:tc>
                  <a:txBody>
                    <a:bodyPr/>
                    <a:lstStyle/>
                    <a:p>
                      <a:pPr algn="r" fontAlgn="b"/>
                      <a:r>
                        <a:rPr lang="en-GB" sz="900" b="0" i="0" u="none" strike="noStrike">
                          <a:solidFill>
                            <a:srgbClr val="000000"/>
                          </a:solidFill>
                          <a:effectLst/>
                          <a:latin typeface="Calibri"/>
                        </a:rPr>
                        <a:t>4630</a:t>
                      </a:r>
                    </a:p>
                  </a:txBody>
                  <a:tcPr marL="4034" marR="4034" marT="4034" marB="0" anchor="b">
                    <a:lnL>
                      <a:noFill/>
                    </a:lnL>
                    <a:lnR>
                      <a:noFill/>
                    </a:lnR>
                    <a:lnT>
                      <a:noFill/>
                    </a:lnT>
                    <a:lnB>
                      <a:noFill/>
                    </a:lnB>
                    <a:solidFill>
                      <a:srgbClr val="E5F5E9"/>
                    </a:solidFill>
                  </a:tcPr>
                </a:tc>
                <a:tc>
                  <a:txBody>
                    <a:bodyPr/>
                    <a:lstStyle/>
                    <a:p>
                      <a:pPr algn="r" fontAlgn="b"/>
                      <a:r>
                        <a:rPr lang="en-GB" sz="900" b="0" i="0" u="none" strike="noStrike">
                          <a:solidFill>
                            <a:srgbClr val="000000"/>
                          </a:solidFill>
                          <a:effectLst/>
                          <a:latin typeface="Calibri"/>
                        </a:rPr>
                        <a:t>144</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36518">
                <a:tc>
                  <a:txBody>
                    <a:bodyPr/>
                    <a:lstStyle/>
                    <a:p>
                      <a:pPr algn="l" fontAlgn="b"/>
                      <a:r>
                        <a:rPr lang="en-GB" sz="900" b="0" i="0" u="none" strike="noStrike" dirty="0">
                          <a:solidFill>
                            <a:srgbClr val="000000"/>
                          </a:solidFill>
                          <a:effectLst/>
                          <a:latin typeface="Calibri"/>
                        </a:rPr>
                        <a:t>Moderate Mobility, Non-Household, Mixed </a:t>
                      </a:r>
                      <a:r>
                        <a:rPr lang="en-GB" sz="900" b="0" i="0" u="none" strike="noStrike" dirty="0" err="1" smtClean="0">
                          <a:solidFill>
                            <a:srgbClr val="000000"/>
                          </a:solidFill>
                          <a:effectLst/>
                          <a:latin typeface="Calibri"/>
                        </a:rPr>
                        <a:t>Occ</a:t>
                      </a:r>
                      <a:endParaRPr lang="en-GB" sz="900" b="0" i="0" u="none" strike="noStrike" dirty="0">
                        <a:solidFill>
                          <a:srgbClr val="000000"/>
                        </a:solidFill>
                        <a:effectLst/>
                        <a:latin typeface="Calibri"/>
                      </a:endParaRP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-1783</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EF7F7"/>
                    </a:solidFill>
                  </a:tcPr>
                </a:tc>
                <a:tc>
                  <a:txBody>
                    <a:bodyPr/>
                    <a:lstStyle/>
                    <a:p>
                      <a:pPr algn="r" fontAlgn="b"/>
                      <a:r>
                        <a:rPr lang="en-GB" sz="900" b="0" i="0" u="none" strike="noStrike">
                          <a:solidFill>
                            <a:srgbClr val="000000"/>
                          </a:solidFill>
                          <a:effectLst/>
                          <a:latin typeface="Calibri"/>
                        </a:rPr>
                        <a:t>-3594</a:t>
                      </a:r>
                    </a:p>
                  </a:txBody>
                  <a:tcPr marL="4034" marR="4034" marT="4034" marB="0" anchor="b">
                    <a:lnL>
                      <a:noFill/>
                    </a:lnL>
                    <a:lnR>
                      <a:noFill/>
                    </a:lnR>
                    <a:lnT>
                      <a:noFill/>
                    </a:lnT>
                    <a:lnB>
                      <a:noFill/>
                    </a:lnB>
                    <a:solidFill>
                      <a:srgbClr val="FEEFF0"/>
                    </a:solidFill>
                  </a:tcPr>
                </a:tc>
                <a:tc>
                  <a:txBody>
                    <a:bodyPr/>
                    <a:lstStyle/>
                    <a:p>
                      <a:pPr algn="r" fontAlgn="b"/>
                      <a:r>
                        <a:rPr lang="en-GB" sz="900" b="0" i="0" u="none" strike="noStrike">
                          <a:solidFill>
                            <a:srgbClr val="000000"/>
                          </a:solidFill>
                          <a:effectLst/>
                          <a:latin typeface="Calibri"/>
                        </a:rPr>
                        <a:t>-10957</a:t>
                      </a:r>
                    </a:p>
                  </a:txBody>
                  <a:tcPr marL="4034" marR="4034" marT="4034" marB="0" anchor="b">
                    <a:lnL>
                      <a:noFill/>
                    </a:lnL>
                    <a:lnR>
                      <a:noFill/>
                    </a:lnR>
                    <a:lnT>
                      <a:noFill/>
                    </a:lnT>
                    <a:lnB>
                      <a:noFill/>
                    </a:lnB>
                    <a:solidFill>
                      <a:srgbClr val="FCD1D2"/>
                    </a:solidFill>
                  </a:tcPr>
                </a:tc>
                <a:tc>
                  <a:txBody>
                    <a:bodyPr/>
                    <a:lstStyle/>
                    <a:p>
                      <a:pPr algn="r" fontAlgn="b"/>
                      <a:r>
                        <a:rPr lang="en-GB" sz="900" b="0" i="0" u="none" strike="noStrike" dirty="0">
                          <a:solidFill>
                            <a:srgbClr val="000000"/>
                          </a:solidFill>
                          <a:effectLst/>
                          <a:latin typeface="Calibri"/>
                        </a:rPr>
                        <a:t>6143</a:t>
                      </a:r>
                    </a:p>
                  </a:txBody>
                  <a:tcPr marL="4034" marR="4034" marT="4034" marB="0" anchor="b">
                    <a:lnL>
                      <a:noFill/>
                    </a:lnL>
                    <a:lnR>
                      <a:noFill/>
                    </a:lnR>
                    <a:lnT>
                      <a:noFill/>
                    </a:lnT>
                    <a:lnB>
                      <a:noFill/>
                    </a:lnB>
                    <a:solidFill>
                      <a:srgbClr val="DDF1E2"/>
                    </a:solidFill>
                  </a:tcPr>
                </a:tc>
                <a:tc>
                  <a:txBody>
                    <a:bodyPr/>
                    <a:lstStyle/>
                    <a:p>
                      <a:pPr algn="r" fontAlgn="b"/>
                      <a:r>
                        <a:rPr lang="en-GB" sz="900" b="0" i="0" u="none" strike="noStrike">
                          <a:solidFill>
                            <a:srgbClr val="000000"/>
                          </a:solidFill>
                          <a:effectLst/>
                          <a:latin typeface="Calibri"/>
                        </a:rPr>
                        <a:t>2131</a:t>
                      </a:r>
                    </a:p>
                  </a:txBody>
                  <a:tcPr marL="4034" marR="4034" marT="4034" marB="0" anchor="b">
                    <a:lnL>
                      <a:noFill/>
                    </a:lnL>
                    <a:lnR>
                      <a:noFill/>
                    </a:lnR>
                    <a:lnT>
                      <a:noFill/>
                    </a:lnT>
                    <a:lnB>
                      <a:noFill/>
                    </a:lnB>
                    <a:solidFill>
                      <a:srgbClr val="F4FBF5"/>
                    </a:solidFill>
                  </a:tcPr>
                </a:tc>
                <a:tc>
                  <a:txBody>
                    <a:bodyPr/>
                    <a:lstStyle/>
                    <a:p>
                      <a:pPr algn="r" fontAlgn="b"/>
                      <a:r>
                        <a:rPr lang="en-GB" sz="900" b="0" i="0" u="none" strike="noStrike">
                          <a:solidFill>
                            <a:srgbClr val="000000"/>
                          </a:solidFill>
                          <a:effectLst/>
                          <a:latin typeface="Calibri"/>
                        </a:rPr>
                        <a:t>4716</a:t>
                      </a:r>
                    </a:p>
                  </a:txBody>
                  <a:tcPr marL="4034" marR="4034" marT="4034" marB="0" anchor="b">
                    <a:lnL>
                      <a:noFill/>
                    </a:lnL>
                    <a:lnR>
                      <a:noFill/>
                    </a:lnR>
                    <a:lnT>
                      <a:noFill/>
                    </a:lnT>
                    <a:lnB>
                      <a:noFill/>
                    </a:lnB>
                    <a:solidFill>
                      <a:srgbClr val="E5F4E9"/>
                    </a:solidFill>
                  </a:tcPr>
                </a:tc>
                <a:tc>
                  <a:txBody>
                    <a:bodyPr/>
                    <a:lstStyle/>
                    <a:p>
                      <a:pPr algn="r" fontAlgn="b"/>
                      <a:r>
                        <a:rPr lang="en-GB" sz="900" b="0" i="0" u="none" strike="noStrike">
                          <a:solidFill>
                            <a:srgbClr val="000000"/>
                          </a:solidFill>
                          <a:effectLst/>
                          <a:latin typeface="Calibri"/>
                        </a:rPr>
                        <a:t>-1</a:t>
                      </a:r>
                    </a:p>
                  </a:txBody>
                  <a:tcPr marL="4034" marR="4034" marT="4034" marB="0" anchor="b">
                    <a:lnL>
                      <a:noFill/>
                    </a:lnL>
                    <a:lnR>
                      <a:noFill/>
                    </a:lnR>
                    <a:lnT>
                      <a:noFill/>
                    </a:lnT>
                    <a:lnB>
                      <a:noFill/>
                    </a:lnB>
                    <a:solidFill>
                      <a:srgbClr val="FEFEFE"/>
                    </a:solidFill>
                  </a:tcPr>
                </a:tc>
                <a:tc>
                  <a:txBody>
                    <a:bodyPr/>
                    <a:lstStyle/>
                    <a:p>
                      <a:pPr algn="r" fontAlgn="b"/>
                      <a:r>
                        <a:rPr lang="en-GB" sz="900" b="0" i="0" u="none" strike="noStrike">
                          <a:solidFill>
                            <a:srgbClr val="000000"/>
                          </a:solidFill>
                          <a:effectLst/>
                          <a:latin typeface="Calibri"/>
                        </a:rPr>
                        <a:t>3507</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ECF7EF"/>
                    </a:solidFill>
                  </a:tcPr>
                </a:tc>
              </a:tr>
              <a:tr h="147765">
                <a:tc>
                  <a:txBody>
                    <a:bodyPr/>
                    <a:lstStyle/>
                    <a:p>
                      <a:pPr algn="l" fontAlgn="b"/>
                      <a:r>
                        <a:rPr lang="en-GB" sz="900" b="0" i="0" u="none" strike="noStrike" dirty="0">
                          <a:solidFill>
                            <a:srgbClr val="000000"/>
                          </a:solidFill>
                          <a:effectLst/>
                          <a:latin typeface="Calibri"/>
                        </a:rPr>
                        <a:t>Low Mobility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936</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BFDFB"/>
                    </a:solidFill>
                  </a:tcPr>
                </a:tc>
                <a:tc>
                  <a:txBody>
                    <a:bodyPr/>
                    <a:lstStyle/>
                    <a:p>
                      <a:pPr algn="r" fontAlgn="b"/>
                      <a:r>
                        <a:rPr lang="en-GB" sz="900" b="0" i="0" u="none" strike="noStrike">
                          <a:solidFill>
                            <a:srgbClr val="000000"/>
                          </a:solidFill>
                          <a:effectLst/>
                          <a:latin typeface="Calibri"/>
                        </a:rPr>
                        <a:t>-4410</a:t>
                      </a:r>
                    </a:p>
                  </a:txBody>
                  <a:tcPr marL="4034" marR="4034" marT="4034" marB="0" anchor="b">
                    <a:lnL>
                      <a:noFill/>
                    </a:lnL>
                    <a:lnR>
                      <a:noFill/>
                    </a:lnR>
                    <a:lnT>
                      <a:noFill/>
                    </a:lnT>
                    <a:lnB>
                      <a:noFill/>
                    </a:lnB>
                    <a:solidFill>
                      <a:srgbClr val="FEECEC"/>
                    </a:solidFill>
                  </a:tcPr>
                </a:tc>
                <a:tc>
                  <a:txBody>
                    <a:bodyPr/>
                    <a:lstStyle/>
                    <a:p>
                      <a:pPr algn="r" fontAlgn="b"/>
                      <a:r>
                        <a:rPr lang="en-GB" sz="900" b="0" i="0" u="none" strike="noStrike">
                          <a:solidFill>
                            <a:srgbClr val="000000"/>
                          </a:solidFill>
                          <a:effectLst/>
                          <a:latin typeface="Calibri"/>
                        </a:rPr>
                        <a:t>-4174</a:t>
                      </a:r>
                    </a:p>
                  </a:txBody>
                  <a:tcPr marL="4034" marR="4034" marT="4034" marB="0" anchor="b">
                    <a:lnL>
                      <a:noFill/>
                    </a:lnL>
                    <a:lnR>
                      <a:noFill/>
                    </a:lnR>
                    <a:lnT>
                      <a:noFill/>
                    </a:lnT>
                    <a:lnB>
                      <a:noFill/>
                    </a:lnB>
                    <a:solidFill>
                      <a:srgbClr val="FEEDED"/>
                    </a:solidFill>
                  </a:tcPr>
                </a:tc>
                <a:tc>
                  <a:txBody>
                    <a:bodyPr/>
                    <a:lstStyle/>
                    <a:p>
                      <a:pPr algn="r" fontAlgn="b"/>
                      <a:r>
                        <a:rPr lang="en-GB" sz="900" b="0" i="0" u="none" strike="noStrike" dirty="0">
                          <a:solidFill>
                            <a:srgbClr val="000000"/>
                          </a:solidFill>
                          <a:effectLst/>
                          <a:latin typeface="Calibri"/>
                        </a:rPr>
                        <a:t>372</a:t>
                      </a:r>
                    </a:p>
                  </a:txBody>
                  <a:tcPr marL="4034" marR="4034" marT="4034" marB="0" anchor="b">
                    <a:lnL>
                      <a:noFill/>
                    </a:lnL>
                    <a:lnR>
                      <a:noFill/>
                    </a:lnR>
                    <a:lnT>
                      <a:noFill/>
                    </a:lnT>
                    <a:lnB>
                      <a:noFill/>
                    </a:lnB>
                    <a:solidFill>
                      <a:srgbClr val="FEFFFE"/>
                    </a:solidFill>
                  </a:tcPr>
                </a:tc>
                <a:tc>
                  <a:txBody>
                    <a:bodyPr/>
                    <a:lstStyle/>
                    <a:p>
                      <a:pPr algn="r" fontAlgn="b"/>
                      <a:r>
                        <a:rPr lang="en-GB" sz="900" b="0" i="0" u="none" strike="noStrike">
                          <a:solidFill>
                            <a:srgbClr val="000000"/>
                          </a:solidFill>
                          <a:effectLst/>
                          <a:latin typeface="Calibri"/>
                        </a:rPr>
                        <a:t>4821</a:t>
                      </a:r>
                    </a:p>
                  </a:txBody>
                  <a:tcPr marL="4034" marR="4034" marT="4034" marB="0" anchor="b">
                    <a:lnL>
                      <a:noFill/>
                    </a:lnL>
                    <a:lnR>
                      <a:noFill/>
                    </a:lnR>
                    <a:lnT>
                      <a:noFill/>
                    </a:lnT>
                    <a:lnB>
                      <a:noFill/>
                    </a:lnB>
                    <a:solidFill>
                      <a:srgbClr val="E4F4E8"/>
                    </a:solidFill>
                  </a:tcPr>
                </a:tc>
                <a:tc>
                  <a:txBody>
                    <a:bodyPr/>
                    <a:lstStyle/>
                    <a:p>
                      <a:pPr algn="r" fontAlgn="b"/>
                      <a:r>
                        <a:rPr lang="en-GB" sz="900" b="0" i="0" u="none" strike="noStrike">
                          <a:solidFill>
                            <a:srgbClr val="000000"/>
                          </a:solidFill>
                          <a:effectLst/>
                          <a:latin typeface="Calibri"/>
                        </a:rPr>
                        <a:t>-396</a:t>
                      </a:r>
                    </a:p>
                  </a:txBody>
                  <a:tcPr marL="4034" marR="4034" marT="4034" marB="0" anchor="b">
                    <a:lnL>
                      <a:noFill/>
                    </a:lnL>
                    <a:lnR>
                      <a:noFill/>
                    </a:lnR>
                    <a:lnT>
                      <a:noFill/>
                    </a:lnT>
                    <a:lnB>
                      <a:noFill/>
                    </a:lnB>
                    <a:solidFill>
                      <a:srgbClr val="FEFDFD"/>
                    </a:solidFill>
                  </a:tcPr>
                </a:tc>
                <a:tc>
                  <a:txBody>
                    <a:bodyPr/>
                    <a:lstStyle/>
                    <a:p>
                      <a:pPr algn="r" fontAlgn="b"/>
                      <a:r>
                        <a:rPr lang="en-GB" sz="900" b="0" i="0" u="none" strike="noStrike">
                          <a:solidFill>
                            <a:srgbClr val="000000"/>
                          </a:solidFill>
                          <a:effectLst/>
                          <a:latin typeface="Calibri"/>
                        </a:rPr>
                        <a:t>7752</a:t>
                      </a:r>
                    </a:p>
                  </a:txBody>
                  <a:tcPr marL="4034" marR="4034" marT="4034" marB="0" anchor="b">
                    <a:lnL>
                      <a:noFill/>
                    </a:lnL>
                    <a:lnR>
                      <a:noFill/>
                    </a:lnR>
                    <a:lnT>
                      <a:noFill/>
                    </a:lnT>
                    <a:lnB>
                      <a:noFill/>
                    </a:lnB>
                    <a:solidFill>
                      <a:srgbClr val="D3EDDA"/>
                    </a:solidFill>
                  </a:tcPr>
                </a:tc>
                <a:tc>
                  <a:txBody>
                    <a:bodyPr/>
                    <a:lstStyle/>
                    <a:p>
                      <a:pPr algn="r" fontAlgn="b"/>
                      <a:r>
                        <a:rPr lang="en-GB" sz="900" b="0" i="0" u="none" strike="noStrike">
                          <a:solidFill>
                            <a:srgbClr val="000000"/>
                          </a:solidFill>
                          <a:effectLst/>
                          <a:latin typeface="Calibri"/>
                        </a:rPr>
                        <a:t>-5110</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EE9EA"/>
                    </a:solidFill>
                  </a:tcPr>
                </a:tc>
              </a:tr>
              <a:tr h="147765">
                <a:tc>
                  <a:txBody>
                    <a:bodyPr/>
                    <a:lstStyle/>
                    <a:p>
                      <a:pPr algn="l" fontAlgn="b"/>
                      <a:r>
                        <a:rPr lang="en-GB" sz="900" b="0" i="0" u="none" strike="noStrike" dirty="0">
                          <a:solidFill>
                            <a:srgbClr val="000000"/>
                          </a:solidFill>
                          <a:effectLst/>
                          <a:latin typeface="Calibri"/>
                        </a:rPr>
                        <a:t>Student Towns and Cities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-8674</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DDBDB"/>
                    </a:solidFill>
                  </a:tcPr>
                </a:tc>
                <a:tc>
                  <a:txBody>
                    <a:bodyPr/>
                    <a:lstStyle/>
                    <a:p>
                      <a:pPr algn="r" fontAlgn="b"/>
                      <a:r>
                        <a:rPr lang="en-GB" sz="900" b="0" i="0" u="none" strike="noStrike">
                          <a:solidFill>
                            <a:srgbClr val="000000"/>
                          </a:solidFill>
                          <a:effectLst/>
                          <a:latin typeface="Calibri"/>
                        </a:rPr>
                        <a:t>11771</a:t>
                      </a:r>
                    </a:p>
                  </a:txBody>
                  <a:tcPr marL="4034" marR="4034" marT="4034" marB="0" anchor="b">
                    <a:lnL>
                      <a:noFill/>
                    </a:lnL>
                    <a:lnR>
                      <a:noFill/>
                    </a:lnR>
                    <a:lnT>
                      <a:noFill/>
                    </a:lnT>
                    <a:lnB>
                      <a:noFill/>
                    </a:lnB>
                    <a:solidFill>
                      <a:srgbClr val="BCE3C7"/>
                    </a:solidFill>
                  </a:tcPr>
                </a:tc>
                <a:tc>
                  <a:txBody>
                    <a:bodyPr/>
                    <a:lstStyle/>
                    <a:p>
                      <a:pPr algn="r" fontAlgn="b"/>
                      <a:r>
                        <a:rPr lang="en-GB" sz="900" b="0" i="0" u="none" strike="noStrike">
                          <a:solidFill>
                            <a:srgbClr val="000000"/>
                          </a:solidFill>
                          <a:effectLst/>
                          <a:latin typeface="Calibri"/>
                        </a:rPr>
                        <a:t>19630</a:t>
                      </a:r>
                    </a:p>
                  </a:txBody>
                  <a:tcPr marL="4034" marR="4034" marT="4034" marB="0" anchor="b">
                    <a:lnL>
                      <a:noFill/>
                    </a:lnL>
                    <a:lnR>
                      <a:noFill/>
                    </a:lnR>
                    <a:lnT>
                      <a:noFill/>
                    </a:lnT>
                    <a:lnB>
                      <a:noFill/>
                    </a:lnB>
                    <a:solidFill>
                      <a:srgbClr val="8FD1A0"/>
                    </a:solidFill>
                  </a:tcPr>
                </a:tc>
                <a:tc>
                  <a:txBody>
                    <a:bodyPr/>
                    <a:lstStyle/>
                    <a:p>
                      <a:pPr algn="r" fontAlgn="b"/>
                      <a:r>
                        <a:rPr lang="en-GB" sz="900" b="0" i="0" u="none" strike="noStrike">
                          <a:solidFill>
                            <a:srgbClr val="000000"/>
                          </a:solidFill>
                          <a:effectLst/>
                          <a:latin typeface="Calibri"/>
                        </a:rPr>
                        <a:t>3288</a:t>
                      </a:r>
                    </a:p>
                  </a:txBody>
                  <a:tcPr marL="4034" marR="4034" marT="4034" marB="0" anchor="b">
                    <a:lnL>
                      <a:noFill/>
                    </a:lnL>
                    <a:lnR>
                      <a:noFill/>
                    </a:lnR>
                    <a:lnT>
                      <a:noFill/>
                    </a:lnT>
                    <a:lnB>
                      <a:noFill/>
                    </a:lnB>
                    <a:solidFill>
                      <a:srgbClr val="EDF8F0"/>
                    </a:solidFill>
                  </a:tcPr>
                </a:tc>
                <a:tc>
                  <a:txBody>
                    <a:bodyPr/>
                    <a:lstStyle/>
                    <a:p>
                      <a:pPr algn="r" fontAlgn="b"/>
                      <a:r>
                        <a:rPr lang="en-GB" sz="900" b="0" i="0" u="none" strike="noStrike" dirty="0">
                          <a:solidFill>
                            <a:srgbClr val="000000"/>
                          </a:solidFill>
                          <a:effectLst/>
                          <a:latin typeface="Calibri"/>
                        </a:rPr>
                        <a:t>3058</a:t>
                      </a:r>
                    </a:p>
                  </a:txBody>
                  <a:tcPr marL="4034" marR="4034" marT="4034" marB="0" anchor="b">
                    <a:lnL>
                      <a:noFill/>
                    </a:lnL>
                    <a:lnR>
                      <a:noFill/>
                    </a:lnR>
                    <a:lnT>
                      <a:noFill/>
                    </a:lnT>
                    <a:lnB>
                      <a:noFill/>
                    </a:lnB>
                    <a:solidFill>
                      <a:srgbClr val="EEF8F1"/>
                    </a:solidFill>
                  </a:tcPr>
                </a:tc>
                <a:tc>
                  <a:txBody>
                    <a:bodyPr/>
                    <a:lstStyle/>
                    <a:p>
                      <a:pPr algn="r" fontAlgn="b"/>
                      <a:r>
                        <a:rPr lang="en-GB" sz="900" b="0" i="0" u="none" strike="noStrike">
                          <a:solidFill>
                            <a:srgbClr val="000000"/>
                          </a:solidFill>
                          <a:effectLst/>
                          <a:latin typeface="Calibri"/>
                        </a:rPr>
                        <a:t>11533</a:t>
                      </a:r>
                    </a:p>
                  </a:txBody>
                  <a:tcPr marL="4034" marR="4034" marT="4034" marB="0" anchor="b">
                    <a:lnL>
                      <a:noFill/>
                    </a:lnL>
                    <a:lnR>
                      <a:noFill/>
                    </a:lnR>
                    <a:lnT>
                      <a:noFill/>
                    </a:lnT>
                    <a:lnB>
                      <a:noFill/>
                    </a:lnB>
                    <a:solidFill>
                      <a:srgbClr val="BEE4C8"/>
                    </a:solidFill>
                  </a:tcPr>
                </a:tc>
                <a:tc>
                  <a:txBody>
                    <a:bodyPr/>
                    <a:lstStyle/>
                    <a:p>
                      <a:pPr algn="r" fontAlgn="b"/>
                      <a:r>
                        <a:rPr lang="en-GB" sz="900" b="0" i="0" u="none" strike="noStrike">
                          <a:solidFill>
                            <a:srgbClr val="000000"/>
                          </a:solidFill>
                          <a:effectLst/>
                          <a:latin typeface="Calibri"/>
                        </a:rPr>
                        <a:t>-36515</a:t>
                      </a:r>
                    </a:p>
                  </a:txBody>
                  <a:tcPr marL="4034" marR="4034" marT="4034" marB="0" anchor="b">
                    <a:lnL>
                      <a:noFill/>
                    </a:lnL>
                    <a:lnR>
                      <a:noFill/>
                    </a:lnR>
                    <a:lnT>
                      <a:noFill/>
                    </a:lnT>
                    <a:lnB>
                      <a:noFill/>
                    </a:lnB>
                    <a:solidFill>
                      <a:srgbClr val="F8696B"/>
                    </a:solidFill>
                  </a:tcPr>
                </a:tc>
                <a:tc>
                  <a:txBody>
                    <a:bodyPr/>
                    <a:lstStyle/>
                    <a:p>
                      <a:pPr algn="r" fontAlgn="b"/>
                      <a:r>
                        <a:rPr lang="en-GB" sz="900" b="0" i="0" u="none" strike="noStrike">
                          <a:solidFill>
                            <a:srgbClr val="000000"/>
                          </a:solidFill>
                          <a:effectLst/>
                          <a:latin typeface="Calibri"/>
                        </a:rPr>
                        <a:t>-4955</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EEAEA"/>
                    </a:solidFill>
                  </a:tcPr>
                </a:tc>
              </a:tr>
              <a:tr h="147765">
                <a:tc>
                  <a:txBody>
                    <a:bodyPr/>
                    <a:lstStyle/>
                    <a:p>
                      <a:pPr algn="l" fontAlgn="b"/>
                      <a:r>
                        <a:rPr lang="en-GB" sz="900" b="0" i="0" u="none" strike="noStrike" dirty="0">
                          <a:solidFill>
                            <a:srgbClr val="000000"/>
                          </a:solidFill>
                          <a:effectLst/>
                          <a:latin typeface="Calibri"/>
                        </a:rPr>
                        <a:t>Successful Family In-migrants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900" b="0" i="0" u="none" strike="noStrike">
                          <a:solidFill>
                            <a:srgbClr val="000000"/>
                          </a:solidFill>
                          <a:effectLst/>
                          <a:latin typeface="Calibri"/>
                        </a:rPr>
                        <a:t>7409</a:t>
                      </a:r>
                    </a:p>
                  </a:txBody>
                  <a:tcPr marL="4034" marR="4034" marT="40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5EEDC"/>
                    </a:solidFill>
                  </a:tcPr>
                </a:tc>
                <a:tc>
                  <a:txBody>
                    <a:bodyPr/>
                    <a:lstStyle/>
                    <a:p>
                      <a:pPr algn="r" fontAlgn="b"/>
                      <a:r>
                        <a:rPr lang="en-GB" sz="900" b="0" i="0" u="none" strike="noStrike">
                          <a:solidFill>
                            <a:srgbClr val="000000"/>
                          </a:solidFill>
                          <a:effectLst/>
                          <a:latin typeface="Calibri"/>
                        </a:rPr>
                        <a:t>-7666</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DDFDF"/>
                    </a:solidFill>
                  </a:tcPr>
                </a:tc>
                <a:tc>
                  <a:txBody>
                    <a:bodyPr/>
                    <a:lstStyle/>
                    <a:p>
                      <a:pPr algn="r" fontAlgn="b"/>
                      <a:r>
                        <a:rPr lang="en-GB" sz="900" b="0" i="0" u="none" strike="noStrike">
                          <a:solidFill>
                            <a:srgbClr val="000000"/>
                          </a:solidFill>
                          <a:effectLst/>
                          <a:latin typeface="Calibri"/>
                        </a:rPr>
                        <a:t>-10366</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DD4D4"/>
                    </a:solidFill>
                  </a:tcPr>
                </a:tc>
                <a:tc>
                  <a:txBody>
                    <a:bodyPr/>
                    <a:lstStyle/>
                    <a:p>
                      <a:pPr algn="r" fontAlgn="b"/>
                      <a:r>
                        <a:rPr lang="en-GB" sz="900" b="0" i="0" u="none" strike="noStrike">
                          <a:solidFill>
                            <a:srgbClr val="000000"/>
                          </a:solidFill>
                          <a:effectLst/>
                          <a:latin typeface="Calibri"/>
                        </a:rPr>
                        <a:t>-2720</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EF3F3"/>
                    </a:solidFill>
                  </a:tcPr>
                </a:tc>
                <a:tc>
                  <a:txBody>
                    <a:bodyPr/>
                    <a:lstStyle/>
                    <a:p>
                      <a:pPr algn="r" fontAlgn="b"/>
                      <a:r>
                        <a:rPr lang="en-GB" sz="900" b="0" i="0" u="none" strike="noStrike" dirty="0">
                          <a:solidFill>
                            <a:srgbClr val="000000"/>
                          </a:solidFill>
                          <a:effectLst/>
                          <a:latin typeface="Calibri"/>
                        </a:rPr>
                        <a:t>1432</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8FCF9"/>
                    </a:solidFill>
                  </a:tcPr>
                </a:tc>
                <a:tc>
                  <a:txBody>
                    <a:bodyPr/>
                    <a:lstStyle/>
                    <a:p>
                      <a:pPr algn="r" fontAlgn="b"/>
                      <a:r>
                        <a:rPr lang="en-GB" sz="900" b="0" i="0" u="none" strike="noStrike" dirty="0">
                          <a:solidFill>
                            <a:srgbClr val="000000"/>
                          </a:solidFill>
                          <a:effectLst/>
                          <a:latin typeface="Calibri"/>
                        </a:rPr>
                        <a:t>-6764</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DE2E3"/>
                    </a:solidFill>
                  </a:tcPr>
                </a:tc>
                <a:tc>
                  <a:txBody>
                    <a:bodyPr/>
                    <a:lstStyle/>
                    <a:p>
                      <a:pPr algn="r" fontAlgn="b"/>
                      <a:r>
                        <a:rPr lang="en-GB" sz="900" b="0" i="0" u="none" strike="noStrike" dirty="0">
                          <a:solidFill>
                            <a:srgbClr val="000000"/>
                          </a:solidFill>
                          <a:effectLst/>
                          <a:latin typeface="Calibri"/>
                        </a:rPr>
                        <a:t>3874</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EAF6ED"/>
                    </a:solidFill>
                  </a:tcPr>
                </a:tc>
                <a:tc>
                  <a:txBody>
                    <a:bodyPr/>
                    <a:lstStyle/>
                    <a:p>
                      <a:pPr algn="r" fontAlgn="b"/>
                      <a:r>
                        <a:rPr lang="en-GB" sz="900" b="0" i="0" u="none" strike="noStrike" dirty="0">
                          <a:solidFill>
                            <a:srgbClr val="000000"/>
                          </a:solidFill>
                          <a:effectLst/>
                          <a:latin typeface="Calibri"/>
                        </a:rPr>
                        <a:t>14606</a:t>
                      </a:r>
                    </a:p>
                  </a:txBody>
                  <a:tcPr marL="4034" marR="4034" marT="40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CDDB9"/>
                    </a:solidFill>
                  </a:tcPr>
                </a:tc>
              </a:tr>
            </a:tbl>
          </a:graphicData>
        </a:graphic>
      </p:graphicFrame>
      <p:graphicFrame>
        <p:nvGraphicFramePr>
          <p:cNvPr id="12" name="Content Placeholder 11"/>
          <p:cNvGraphicFramePr>
            <a:graphicFrameLocks noGrp="1"/>
          </p:cNvGraphicFramePr>
          <p:nvPr>
            <p:ph sz="half" idx="1"/>
            <p:custDataLst>
              <p:tags r:id="rId4"/>
            </p:custDataLst>
            <p:extLst>
              <p:ext uri="{D42A27DB-BD31-4B8C-83A1-F6EECF244321}">
                <p14:modId xmlns:p14="http://schemas.microsoft.com/office/powerpoint/2010/main" val="3003491213"/>
              </p:ext>
            </p:extLst>
          </p:nvPr>
        </p:nvGraphicFramePr>
        <p:xfrm>
          <a:off x="395536" y="3861048"/>
          <a:ext cx="8424938" cy="1505791"/>
        </p:xfrm>
        <a:graphic>
          <a:graphicData uri="http://schemas.openxmlformats.org/drawingml/2006/table">
            <a:tbl>
              <a:tblPr/>
              <a:tblGrid>
                <a:gridCol w="2337242"/>
                <a:gridCol w="760962"/>
                <a:gridCol w="760962"/>
                <a:gridCol w="760962"/>
                <a:gridCol w="760962"/>
                <a:gridCol w="760962"/>
                <a:gridCol w="760962"/>
                <a:gridCol w="760962"/>
                <a:gridCol w="760962"/>
              </a:tblGrid>
              <a:tr h="214065">
                <a:tc>
                  <a:txBody>
                    <a:bodyPr/>
                    <a:lstStyle/>
                    <a:p>
                      <a:pPr algn="l" fontAlgn="b"/>
                      <a:r>
                        <a:rPr lang="en-GB" sz="900" b="0" i="0" u="none" strike="noStrike" dirty="0">
                          <a:solidFill>
                            <a:srgbClr val="000000"/>
                          </a:solidFill>
                          <a:effectLst/>
                          <a:latin typeface="Calibri"/>
                        </a:rPr>
                        <a:t>Standardised </a:t>
                      </a:r>
                      <a:r>
                        <a:rPr lang="en-GB" sz="900" b="0" i="0" u="none" strike="noStrike" dirty="0" smtClean="0">
                          <a:solidFill>
                            <a:srgbClr val="000000"/>
                          </a:solidFill>
                          <a:effectLst/>
                          <a:latin typeface="Calibri"/>
                        </a:rPr>
                        <a:t>residuals </a:t>
                      </a:r>
                      <a:r>
                        <a:rPr lang="en-GB" sz="900" b="0" i="0" u="none" strike="noStrike" dirty="0">
                          <a:solidFill>
                            <a:srgbClr val="000000"/>
                          </a:solidFill>
                          <a:effectLst/>
                          <a:latin typeface="Calibri"/>
                        </a:rPr>
                        <a:t>(origin specific β)</a:t>
                      </a:r>
                    </a:p>
                  </a:txBody>
                  <a:tcPr marL="4034" marR="4034" marT="40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effectLst/>
                        <a:latin typeface="Calibri"/>
                      </a:endParaRPr>
                    </a:p>
                  </a:txBody>
                  <a:tcPr marL="4034" marR="4034" marT="40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619">
                <a:tc>
                  <a:txBody>
                    <a:bodyPr/>
                    <a:lstStyle/>
                    <a:p>
                      <a:pPr algn="l" fontAlgn="b"/>
                      <a:r>
                        <a:rPr lang="en-GB" sz="900" b="0" i="0" u="none" strike="noStrike" dirty="0">
                          <a:solidFill>
                            <a:srgbClr val="000000"/>
                          </a:solidFill>
                          <a:effectLst/>
                          <a:latin typeface="Calibri"/>
                        </a:rPr>
                        <a:t>Coastal and Rural Retirement Migrants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900" b="0" i="0" u="none" strike="noStrike">
                          <a:solidFill>
                            <a:srgbClr val="000000"/>
                          </a:solidFill>
                          <a:effectLst/>
                          <a:latin typeface="Calibri"/>
                        </a:rPr>
                        <a:t>122.2</a:t>
                      </a:r>
                    </a:p>
                  </a:txBody>
                  <a:tcPr marL="4034" marR="4034" marT="403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CEAD4"/>
                    </a:solidFill>
                  </a:tcPr>
                </a:tc>
                <a:tc>
                  <a:txBody>
                    <a:bodyPr/>
                    <a:lstStyle/>
                    <a:p>
                      <a:pPr algn="r" fontAlgn="b"/>
                      <a:r>
                        <a:rPr lang="en-GB" sz="900" b="0" i="0" u="none" strike="noStrike">
                          <a:solidFill>
                            <a:srgbClr val="000000"/>
                          </a:solidFill>
                          <a:effectLst/>
                          <a:latin typeface="Calibri"/>
                        </a:rPr>
                        <a:t>91.4</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DE1E1"/>
                    </a:solidFill>
                  </a:tcPr>
                </a:tc>
                <a:tc>
                  <a:txBody>
                    <a:bodyPr/>
                    <a:lstStyle/>
                    <a:p>
                      <a:pPr algn="r" fontAlgn="b"/>
                      <a:r>
                        <a:rPr lang="en-GB" sz="900" b="0" i="0" u="none" strike="noStrike" dirty="0">
                          <a:solidFill>
                            <a:srgbClr val="000000"/>
                          </a:solidFill>
                          <a:effectLst/>
                          <a:latin typeface="Calibri"/>
                        </a:rPr>
                        <a:t>70.8</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A9B9C"/>
                    </a:solidFill>
                  </a:tcPr>
                </a:tc>
                <a:tc>
                  <a:txBody>
                    <a:bodyPr/>
                    <a:lstStyle/>
                    <a:p>
                      <a:pPr algn="r" fontAlgn="b"/>
                      <a:r>
                        <a:rPr lang="en-GB" sz="900" b="0" i="0" u="none" strike="noStrike">
                          <a:solidFill>
                            <a:srgbClr val="000000"/>
                          </a:solidFill>
                          <a:effectLst/>
                          <a:latin typeface="Calibri"/>
                        </a:rPr>
                        <a:t>84.8</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CCACB"/>
                    </a:solidFill>
                  </a:tcPr>
                </a:tc>
                <a:tc>
                  <a:txBody>
                    <a:bodyPr/>
                    <a:lstStyle/>
                    <a:p>
                      <a:pPr algn="r" fontAlgn="b"/>
                      <a:r>
                        <a:rPr lang="en-GB" sz="900" b="0" i="0" u="none" strike="noStrike">
                          <a:solidFill>
                            <a:srgbClr val="000000"/>
                          </a:solidFill>
                          <a:effectLst/>
                          <a:latin typeface="Calibri"/>
                        </a:rPr>
                        <a:t>58.5</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87173"/>
                    </a:solidFill>
                  </a:tcPr>
                </a:tc>
                <a:tc>
                  <a:txBody>
                    <a:bodyPr/>
                    <a:lstStyle/>
                    <a:p>
                      <a:pPr algn="r" fontAlgn="b"/>
                      <a:r>
                        <a:rPr lang="en-GB" sz="900" b="0" i="0" u="none" strike="noStrike">
                          <a:solidFill>
                            <a:srgbClr val="000000"/>
                          </a:solidFill>
                          <a:effectLst/>
                          <a:latin typeface="Calibri"/>
                        </a:rPr>
                        <a:t>97.3</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EF5F5"/>
                    </a:solidFill>
                  </a:tcPr>
                </a:tc>
                <a:tc>
                  <a:txBody>
                    <a:bodyPr/>
                    <a:lstStyle/>
                    <a:p>
                      <a:pPr algn="r" fontAlgn="b"/>
                      <a:r>
                        <a:rPr lang="en-GB" sz="900" b="0" i="0" u="none" strike="noStrike">
                          <a:solidFill>
                            <a:srgbClr val="000000"/>
                          </a:solidFill>
                          <a:effectLst/>
                          <a:latin typeface="Calibri"/>
                        </a:rPr>
                        <a:t>102.7</a:t>
                      </a:r>
                    </a:p>
                  </a:txBody>
                  <a:tcPr marL="4034" marR="4034" marT="4034" marB="0" anchor="b">
                    <a:lnL>
                      <a:noFill/>
                    </a:lnL>
                    <a:lnR>
                      <a:noFill/>
                    </a:lnR>
                    <a:lnT w="6350" cap="flat" cmpd="sng" algn="ctr">
                      <a:solidFill>
                        <a:srgbClr val="000000"/>
                      </a:solidFill>
                      <a:prstDash val="solid"/>
                      <a:round/>
                      <a:headEnd type="none" w="med" len="med"/>
                      <a:tailEnd type="none" w="med" len="med"/>
                    </a:lnT>
                    <a:lnB>
                      <a:noFill/>
                    </a:lnB>
                    <a:solidFill>
                      <a:srgbClr val="FAFDFB"/>
                    </a:solidFill>
                  </a:tcPr>
                </a:tc>
                <a:tc>
                  <a:txBody>
                    <a:bodyPr/>
                    <a:lstStyle/>
                    <a:p>
                      <a:pPr algn="r" fontAlgn="b"/>
                      <a:r>
                        <a:rPr lang="en-GB" sz="900" b="0" i="0" u="none" strike="noStrike">
                          <a:solidFill>
                            <a:srgbClr val="000000"/>
                          </a:solidFill>
                          <a:effectLst/>
                          <a:latin typeface="Calibri"/>
                        </a:rPr>
                        <a:t>129.0</a:t>
                      </a:r>
                    </a:p>
                  </a:txBody>
                  <a:tcPr marL="4034" marR="4034" marT="403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CE3C7"/>
                    </a:solidFill>
                  </a:tcPr>
                </a:tc>
              </a:tr>
              <a:tr h="126413">
                <a:tc>
                  <a:txBody>
                    <a:bodyPr/>
                    <a:lstStyle/>
                    <a:p>
                      <a:pPr algn="l" fontAlgn="b"/>
                      <a:r>
                        <a:rPr lang="en-GB" sz="900" b="0" i="0" u="none" strike="noStrike" dirty="0">
                          <a:solidFill>
                            <a:srgbClr val="000000"/>
                          </a:solidFill>
                          <a:effectLst/>
                          <a:latin typeface="Calibri"/>
                        </a:rPr>
                        <a:t>Declining Industrial, Working-Class, Local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98.5</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EF9F9"/>
                    </a:solidFill>
                  </a:tcPr>
                </a:tc>
                <a:tc>
                  <a:txBody>
                    <a:bodyPr/>
                    <a:lstStyle/>
                    <a:p>
                      <a:pPr algn="r" fontAlgn="b"/>
                      <a:r>
                        <a:rPr lang="en-GB" sz="900" b="0" i="0" u="none" strike="noStrike">
                          <a:solidFill>
                            <a:srgbClr val="000000"/>
                          </a:solidFill>
                          <a:effectLst/>
                          <a:latin typeface="Calibri"/>
                        </a:rPr>
                        <a:t>104.5</a:t>
                      </a:r>
                    </a:p>
                  </a:txBody>
                  <a:tcPr marL="4034" marR="4034" marT="4034" marB="0" anchor="b">
                    <a:lnL>
                      <a:noFill/>
                    </a:lnL>
                    <a:lnR>
                      <a:noFill/>
                    </a:lnR>
                    <a:lnT>
                      <a:noFill/>
                    </a:lnT>
                    <a:lnB>
                      <a:noFill/>
                    </a:lnB>
                    <a:solidFill>
                      <a:srgbClr val="F5FBF7"/>
                    </a:solidFill>
                  </a:tcPr>
                </a:tc>
                <a:tc>
                  <a:txBody>
                    <a:bodyPr/>
                    <a:lstStyle/>
                    <a:p>
                      <a:pPr algn="r" fontAlgn="b"/>
                      <a:r>
                        <a:rPr lang="en-GB" sz="900" b="0" i="0" u="none" strike="noStrike">
                          <a:solidFill>
                            <a:srgbClr val="000000"/>
                          </a:solidFill>
                          <a:effectLst/>
                          <a:latin typeface="Calibri"/>
                        </a:rPr>
                        <a:t>137.8</a:t>
                      </a:r>
                    </a:p>
                  </a:txBody>
                  <a:tcPr marL="4034" marR="4034" marT="4034" marB="0" anchor="b">
                    <a:lnL>
                      <a:noFill/>
                    </a:lnL>
                    <a:lnR>
                      <a:noFill/>
                    </a:lnR>
                    <a:lnT>
                      <a:noFill/>
                    </a:lnT>
                    <a:lnB>
                      <a:noFill/>
                    </a:lnB>
                    <a:solidFill>
                      <a:srgbClr val="A8DBB5"/>
                    </a:solidFill>
                  </a:tcPr>
                </a:tc>
                <a:tc>
                  <a:txBody>
                    <a:bodyPr/>
                    <a:lstStyle/>
                    <a:p>
                      <a:pPr algn="r" fontAlgn="b"/>
                      <a:r>
                        <a:rPr lang="en-GB" sz="900" b="0" i="0" u="none" strike="noStrike" dirty="0">
                          <a:solidFill>
                            <a:srgbClr val="000000"/>
                          </a:solidFill>
                          <a:effectLst/>
                          <a:latin typeface="Calibri"/>
                        </a:rPr>
                        <a:t>94.8</a:t>
                      </a:r>
                    </a:p>
                  </a:txBody>
                  <a:tcPr marL="4034" marR="4034" marT="4034" marB="0" anchor="b">
                    <a:lnL>
                      <a:noFill/>
                    </a:lnL>
                    <a:lnR>
                      <a:noFill/>
                    </a:lnR>
                    <a:lnT>
                      <a:noFill/>
                    </a:lnT>
                    <a:lnB>
                      <a:noFill/>
                    </a:lnB>
                    <a:solidFill>
                      <a:srgbClr val="FEECEC"/>
                    </a:solidFill>
                  </a:tcPr>
                </a:tc>
                <a:tc>
                  <a:txBody>
                    <a:bodyPr/>
                    <a:lstStyle/>
                    <a:p>
                      <a:pPr algn="r" fontAlgn="b"/>
                      <a:r>
                        <a:rPr lang="en-GB" sz="900" b="0" i="0" u="none" strike="noStrike">
                          <a:solidFill>
                            <a:srgbClr val="000000"/>
                          </a:solidFill>
                          <a:effectLst/>
                          <a:latin typeface="Calibri"/>
                        </a:rPr>
                        <a:t>82.1</a:t>
                      </a:r>
                    </a:p>
                  </a:txBody>
                  <a:tcPr marL="4034" marR="4034" marT="4034" marB="0" anchor="b">
                    <a:lnL>
                      <a:noFill/>
                    </a:lnL>
                    <a:lnR>
                      <a:noFill/>
                    </a:lnR>
                    <a:lnT>
                      <a:noFill/>
                    </a:lnT>
                    <a:lnB>
                      <a:noFill/>
                    </a:lnB>
                    <a:solidFill>
                      <a:srgbClr val="FCC1C2"/>
                    </a:solidFill>
                  </a:tcPr>
                </a:tc>
                <a:tc>
                  <a:txBody>
                    <a:bodyPr/>
                    <a:lstStyle/>
                    <a:p>
                      <a:pPr algn="r" fontAlgn="b"/>
                      <a:r>
                        <a:rPr lang="en-GB" sz="900" b="0" i="0" u="none" strike="noStrike">
                          <a:solidFill>
                            <a:srgbClr val="000000"/>
                          </a:solidFill>
                          <a:effectLst/>
                          <a:latin typeface="Calibri"/>
                        </a:rPr>
                        <a:t>99.9</a:t>
                      </a:r>
                    </a:p>
                  </a:txBody>
                  <a:tcPr marL="4034" marR="4034" marT="4034" marB="0" anchor="b">
                    <a:lnL>
                      <a:noFill/>
                    </a:lnL>
                    <a:lnR>
                      <a:noFill/>
                    </a:lnR>
                    <a:lnT>
                      <a:noFill/>
                    </a:lnT>
                    <a:lnB>
                      <a:noFill/>
                    </a:lnB>
                    <a:solidFill>
                      <a:srgbClr val="FEFEFE"/>
                    </a:solidFill>
                  </a:tcPr>
                </a:tc>
                <a:tc>
                  <a:txBody>
                    <a:bodyPr/>
                    <a:lstStyle/>
                    <a:p>
                      <a:pPr algn="r" fontAlgn="b"/>
                      <a:r>
                        <a:rPr lang="en-GB" sz="900" b="0" i="0" u="none" strike="noStrike">
                          <a:solidFill>
                            <a:srgbClr val="000000"/>
                          </a:solidFill>
                          <a:effectLst/>
                          <a:latin typeface="Calibri"/>
                        </a:rPr>
                        <a:t>103.9</a:t>
                      </a:r>
                    </a:p>
                  </a:txBody>
                  <a:tcPr marL="4034" marR="4034" marT="4034" marB="0" anchor="b">
                    <a:lnL>
                      <a:noFill/>
                    </a:lnL>
                    <a:lnR>
                      <a:noFill/>
                    </a:lnR>
                    <a:lnT>
                      <a:noFill/>
                    </a:lnT>
                    <a:lnB>
                      <a:noFill/>
                    </a:lnB>
                    <a:solidFill>
                      <a:srgbClr val="F7FCF8"/>
                    </a:solidFill>
                  </a:tcPr>
                </a:tc>
                <a:tc>
                  <a:txBody>
                    <a:bodyPr/>
                    <a:lstStyle/>
                    <a:p>
                      <a:pPr algn="r" fontAlgn="b"/>
                      <a:r>
                        <a:rPr lang="en-GB" sz="900" b="0" i="0" u="none" strike="noStrike">
                          <a:solidFill>
                            <a:srgbClr val="000000"/>
                          </a:solidFill>
                          <a:effectLst/>
                          <a:latin typeface="Calibri"/>
                        </a:rPr>
                        <a:t>83.9</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CC7C8"/>
                    </a:solidFill>
                  </a:tcPr>
                </a:tc>
              </a:tr>
              <a:tr h="161619">
                <a:tc>
                  <a:txBody>
                    <a:bodyPr/>
                    <a:lstStyle/>
                    <a:p>
                      <a:pPr algn="l" fontAlgn="b"/>
                      <a:r>
                        <a:rPr lang="en-GB" sz="900" b="0" i="0" u="none" strike="noStrike" dirty="0">
                          <a:solidFill>
                            <a:srgbClr val="000000"/>
                          </a:solidFill>
                          <a:effectLst/>
                          <a:latin typeface="Calibri"/>
                        </a:rPr>
                        <a:t>Dynamic London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dirty="0">
                          <a:solidFill>
                            <a:srgbClr val="000000"/>
                          </a:solidFill>
                          <a:effectLst/>
                          <a:latin typeface="Calibri"/>
                        </a:rPr>
                        <a:t>87.7</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DD4D5"/>
                    </a:solidFill>
                  </a:tcPr>
                </a:tc>
                <a:tc>
                  <a:txBody>
                    <a:bodyPr/>
                    <a:lstStyle/>
                    <a:p>
                      <a:pPr algn="r" fontAlgn="b"/>
                      <a:r>
                        <a:rPr lang="en-GB" sz="900" b="0" i="0" u="none" strike="noStrike">
                          <a:solidFill>
                            <a:srgbClr val="000000"/>
                          </a:solidFill>
                          <a:effectLst/>
                          <a:latin typeface="Calibri"/>
                        </a:rPr>
                        <a:t>166.9</a:t>
                      </a:r>
                    </a:p>
                  </a:txBody>
                  <a:tcPr marL="4034" marR="4034" marT="4034" marB="0" anchor="b">
                    <a:lnL>
                      <a:noFill/>
                    </a:lnL>
                    <a:lnR>
                      <a:noFill/>
                    </a:lnR>
                    <a:lnT>
                      <a:noFill/>
                    </a:lnT>
                    <a:lnB>
                      <a:noFill/>
                    </a:lnB>
                    <a:solidFill>
                      <a:srgbClr val="63BE7B"/>
                    </a:solidFill>
                  </a:tcPr>
                </a:tc>
                <a:tc>
                  <a:txBody>
                    <a:bodyPr/>
                    <a:lstStyle/>
                    <a:p>
                      <a:pPr algn="r" fontAlgn="b"/>
                      <a:r>
                        <a:rPr lang="en-GB" sz="900" b="0" i="0" u="none" strike="noStrike">
                          <a:solidFill>
                            <a:srgbClr val="000000"/>
                          </a:solidFill>
                          <a:effectLst/>
                          <a:latin typeface="Calibri"/>
                        </a:rPr>
                        <a:t>113.5</a:t>
                      </a:r>
                    </a:p>
                  </a:txBody>
                  <a:tcPr marL="4034" marR="4034" marT="4034" marB="0" anchor="b">
                    <a:lnL>
                      <a:noFill/>
                    </a:lnL>
                    <a:lnR>
                      <a:noFill/>
                    </a:lnR>
                    <a:lnT>
                      <a:noFill/>
                    </a:lnT>
                    <a:lnB>
                      <a:noFill/>
                    </a:lnB>
                    <a:solidFill>
                      <a:srgbClr val="E0F2E5"/>
                    </a:solidFill>
                  </a:tcPr>
                </a:tc>
                <a:tc>
                  <a:txBody>
                    <a:bodyPr/>
                    <a:lstStyle/>
                    <a:p>
                      <a:pPr algn="r" fontAlgn="b"/>
                      <a:r>
                        <a:rPr lang="en-GB" sz="900" b="0" i="0" u="none" strike="noStrike">
                          <a:solidFill>
                            <a:srgbClr val="000000"/>
                          </a:solidFill>
                          <a:effectLst/>
                          <a:latin typeface="Calibri"/>
                        </a:rPr>
                        <a:t>77.9</a:t>
                      </a:r>
                    </a:p>
                  </a:txBody>
                  <a:tcPr marL="4034" marR="4034" marT="4034" marB="0" anchor="b">
                    <a:lnL>
                      <a:noFill/>
                    </a:lnL>
                    <a:lnR>
                      <a:noFill/>
                    </a:lnR>
                    <a:lnT>
                      <a:noFill/>
                    </a:lnT>
                    <a:lnB>
                      <a:noFill/>
                    </a:lnB>
                    <a:solidFill>
                      <a:srgbClr val="FBB3B4"/>
                    </a:solidFill>
                  </a:tcPr>
                </a:tc>
                <a:tc>
                  <a:txBody>
                    <a:bodyPr/>
                    <a:lstStyle/>
                    <a:p>
                      <a:pPr algn="r" fontAlgn="b"/>
                      <a:r>
                        <a:rPr lang="en-GB" sz="900" b="0" i="0" u="none" strike="noStrike" dirty="0">
                          <a:solidFill>
                            <a:srgbClr val="000000"/>
                          </a:solidFill>
                          <a:effectLst/>
                          <a:latin typeface="Calibri"/>
                        </a:rPr>
                        <a:t>130.1</a:t>
                      </a:r>
                    </a:p>
                  </a:txBody>
                  <a:tcPr marL="4034" marR="4034" marT="4034" marB="0" anchor="b">
                    <a:lnL>
                      <a:noFill/>
                    </a:lnL>
                    <a:lnR>
                      <a:noFill/>
                    </a:lnR>
                    <a:lnT>
                      <a:noFill/>
                    </a:lnT>
                    <a:lnB>
                      <a:noFill/>
                    </a:lnB>
                    <a:solidFill>
                      <a:srgbClr val="BAE2C4"/>
                    </a:solidFill>
                  </a:tcPr>
                </a:tc>
                <a:tc>
                  <a:txBody>
                    <a:bodyPr/>
                    <a:lstStyle/>
                    <a:p>
                      <a:pPr algn="r" fontAlgn="b"/>
                      <a:r>
                        <a:rPr lang="en-GB" sz="900" b="0" i="0" u="none" strike="noStrike">
                          <a:solidFill>
                            <a:srgbClr val="000000"/>
                          </a:solidFill>
                          <a:effectLst/>
                          <a:latin typeface="Calibri"/>
                        </a:rPr>
                        <a:t>81.1</a:t>
                      </a:r>
                    </a:p>
                  </a:txBody>
                  <a:tcPr marL="4034" marR="4034" marT="4034" marB="0" anchor="b">
                    <a:lnL>
                      <a:noFill/>
                    </a:lnL>
                    <a:lnR>
                      <a:noFill/>
                    </a:lnR>
                    <a:lnT>
                      <a:noFill/>
                    </a:lnT>
                    <a:lnB>
                      <a:noFill/>
                    </a:lnB>
                    <a:solidFill>
                      <a:srgbClr val="FBBEBE"/>
                    </a:solidFill>
                  </a:tcPr>
                </a:tc>
                <a:tc>
                  <a:txBody>
                    <a:bodyPr/>
                    <a:lstStyle/>
                    <a:p>
                      <a:pPr algn="r" fontAlgn="b"/>
                      <a:r>
                        <a:rPr lang="en-GB" sz="900" b="0" i="0" u="none" strike="noStrike">
                          <a:solidFill>
                            <a:srgbClr val="000000"/>
                          </a:solidFill>
                          <a:effectLst/>
                          <a:latin typeface="Calibri"/>
                        </a:rPr>
                        <a:t>151.9</a:t>
                      </a:r>
                    </a:p>
                  </a:txBody>
                  <a:tcPr marL="4034" marR="4034" marT="4034" marB="0" anchor="b">
                    <a:lnL>
                      <a:noFill/>
                    </a:lnL>
                    <a:lnR>
                      <a:noFill/>
                    </a:lnR>
                    <a:lnT>
                      <a:noFill/>
                    </a:lnT>
                    <a:lnB>
                      <a:noFill/>
                    </a:lnB>
                    <a:solidFill>
                      <a:srgbClr val="87CD99"/>
                    </a:solidFill>
                  </a:tcPr>
                </a:tc>
                <a:tc>
                  <a:txBody>
                    <a:bodyPr/>
                    <a:lstStyle/>
                    <a:p>
                      <a:pPr algn="r" fontAlgn="b"/>
                      <a:r>
                        <a:rPr lang="en-GB" sz="900" b="0" i="0" u="none" strike="noStrike">
                          <a:solidFill>
                            <a:srgbClr val="000000"/>
                          </a:solidFill>
                          <a:effectLst/>
                          <a:latin typeface="Calibri"/>
                        </a:rPr>
                        <a:t>60.5</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87779"/>
                    </a:solidFill>
                  </a:tcPr>
                </a:tc>
              </a:tr>
              <a:tr h="161619">
                <a:tc>
                  <a:txBody>
                    <a:bodyPr/>
                    <a:lstStyle/>
                    <a:p>
                      <a:pPr algn="l" fontAlgn="b"/>
                      <a:r>
                        <a:rPr lang="en-GB" sz="900" b="0" i="0" u="none" strike="noStrike">
                          <a:solidFill>
                            <a:srgbClr val="000000"/>
                          </a:solidFill>
                          <a:effectLst/>
                          <a:latin typeface="Calibri"/>
                        </a:rPr>
                        <a:t>Footloose, Middle-Class, Commuter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dirty="0">
                          <a:solidFill>
                            <a:srgbClr val="000000"/>
                          </a:solidFill>
                          <a:effectLst/>
                          <a:latin typeface="Calibri"/>
                        </a:rPr>
                        <a:t>86.0</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CCECF"/>
                    </a:solidFill>
                  </a:tcPr>
                </a:tc>
                <a:tc>
                  <a:txBody>
                    <a:bodyPr/>
                    <a:lstStyle/>
                    <a:p>
                      <a:pPr algn="r" fontAlgn="b"/>
                      <a:r>
                        <a:rPr lang="en-GB" sz="900" b="0" i="0" u="none" strike="noStrike" dirty="0">
                          <a:solidFill>
                            <a:srgbClr val="000000"/>
                          </a:solidFill>
                          <a:effectLst/>
                          <a:latin typeface="Calibri"/>
                        </a:rPr>
                        <a:t>85.6</a:t>
                      </a:r>
                    </a:p>
                  </a:txBody>
                  <a:tcPr marL="4034" marR="4034" marT="4034" marB="0" anchor="b">
                    <a:lnL>
                      <a:noFill/>
                    </a:lnL>
                    <a:lnR>
                      <a:noFill/>
                    </a:lnR>
                    <a:lnT>
                      <a:noFill/>
                    </a:lnT>
                    <a:lnB>
                      <a:noFill/>
                    </a:lnB>
                    <a:solidFill>
                      <a:srgbClr val="FCCDCE"/>
                    </a:solidFill>
                  </a:tcPr>
                </a:tc>
                <a:tc>
                  <a:txBody>
                    <a:bodyPr/>
                    <a:lstStyle/>
                    <a:p>
                      <a:pPr algn="r" fontAlgn="b"/>
                      <a:r>
                        <a:rPr lang="en-GB" sz="900" b="0" i="0" u="none" strike="noStrike" dirty="0">
                          <a:solidFill>
                            <a:srgbClr val="000000"/>
                          </a:solidFill>
                          <a:effectLst/>
                          <a:latin typeface="Calibri"/>
                        </a:rPr>
                        <a:t>72.4</a:t>
                      </a:r>
                    </a:p>
                  </a:txBody>
                  <a:tcPr marL="4034" marR="4034" marT="4034" marB="0" anchor="b">
                    <a:lnL>
                      <a:noFill/>
                    </a:lnL>
                    <a:lnR>
                      <a:noFill/>
                    </a:lnR>
                    <a:lnT>
                      <a:noFill/>
                    </a:lnT>
                    <a:lnB>
                      <a:noFill/>
                    </a:lnB>
                    <a:solidFill>
                      <a:srgbClr val="FAA0A1"/>
                    </a:solidFill>
                  </a:tcPr>
                </a:tc>
                <a:tc>
                  <a:txBody>
                    <a:bodyPr/>
                    <a:lstStyle/>
                    <a:p>
                      <a:pPr algn="r" fontAlgn="b"/>
                      <a:r>
                        <a:rPr lang="en-GB" sz="900" b="0" i="0" u="none" strike="noStrike" dirty="0">
                          <a:solidFill>
                            <a:srgbClr val="000000"/>
                          </a:solidFill>
                          <a:effectLst/>
                          <a:latin typeface="Calibri"/>
                        </a:rPr>
                        <a:t>131.1</a:t>
                      </a:r>
                    </a:p>
                  </a:txBody>
                  <a:tcPr marL="4034" marR="4034" marT="4034" marB="0" anchor="b">
                    <a:lnL>
                      <a:noFill/>
                    </a:lnL>
                    <a:lnR>
                      <a:noFill/>
                    </a:lnR>
                    <a:lnT>
                      <a:noFill/>
                    </a:lnT>
                    <a:lnB>
                      <a:noFill/>
                    </a:lnB>
                    <a:solidFill>
                      <a:srgbClr val="B7E1C2"/>
                    </a:solidFill>
                  </a:tcPr>
                </a:tc>
                <a:tc>
                  <a:txBody>
                    <a:bodyPr/>
                    <a:lstStyle/>
                    <a:p>
                      <a:pPr algn="r" fontAlgn="b"/>
                      <a:r>
                        <a:rPr lang="en-GB" sz="900" b="0" i="0" u="none" strike="noStrike">
                          <a:solidFill>
                            <a:srgbClr val="000000"/>
                          </a:solidFill>
                          <a:effectLst/>
                          <a:latin typeface="Calibri"/>
                        </a:rPr>
                        <a:t>116.8</a:t>
                      </a:r>
                    </a:p>
                  </a:txBody>
                  <a:tcPr marL="4034" marR="4034" marT="4034" marB="0" anchor="b">
                    <a:lnL>
                      <a:noFill/>
                    </a:lnL>
                    <a:lnR>
                      <a:noFill/>
                    </a:lnR>
                    <a:lnT>
                      <a:noFill/>
                    </a:lnT>
                    <a:lnB>
                      <a:noFill/>
                    </a:lnB>
                    <a:solidFill>
                      <a:srgbClr val="D9EFDF"/>
                    </a:solidFill>
                  </a:tcPr>
                </a:tc>
                <a:tc>
                  <a:txBody>
                    <a:bodyPr/>
                    <a:lstStyle/>
                    <a:p>
                      <a:pPr algn="r" fontAlgn="b"/>
                      <a:r>
                        <a:rPr lang="en-GB" sz="900" b="0" i="0" u="none" strike="noStrike" dirty="0">
                          <a:solidFill>
                            <a:srgbClr val="000000"/>
                          </a:solidFill>
                          <a:effectLst/>
                          <a:latin typeface="Calibri"/>
                        </a:rPr>
                        <a:t>101.9</a:t>
                      </a:r>
                    </a:p>
                  </a:txBody>
                  <a:tcPr marL="4034" marR="4034" marT="4034" marB="0" anchor="b">
                    <a:lnL>
                      <a:noFill/>
                    </a:lnL>
                    <a:lnR>
                      <a:noFill/>
                    </a:lnR>
                    <a:lnT>
                      <a:noFill/>
                    </a:lnT>
                    <a:lnB>
                      <a:noFill/>
                    </a:lnB>
                    <a:solidFill>
                      <a:srgbClr val="FCFEFC"/>
                    </a:solidFill>
                  </a:tcPr>
                </a:tc>
                <a:tc>
                  <a:txBody>
                    <a:bodyPr/>
                    <a:lstStyle/>
                    <a:p>
                      <a:pPr algn="r" fontAlgn="b"/>
                      <a:r>
                        <a:rPr lang="en-GB" sz="900" b="0" i="0" u="none" strike="noStrike">
                          <a:solidFill>
                            <a:srgbClr val="000000"/>
                          </a:solidFill>
                          <a:effectLst/>
                          <a:latin typeface="Calibri"/>
                        </a:rPr>
                        <a:t>110.3</a:t>
                      </a:r>
                    </a:p>
                  </a:txBody>
                  <a:tcPr marL="4034" marR="4034" marT="4034" marB="0" anchor="b">
                    <a:lnL>
                      <a:noFill/>
                    </a:lnL>
                    <a:lnR>
                      <a:noFill/>
                    </a:lnR>
                    <a:lnT>
                      <a:noFill/>
                    </a:lnT>
                    <a:lnB>
                      <a:noFill/>
                    </a:lnB>
                    <a:solidFill>
                      <a:srgbClr val="E8F6EB"/>
                    </a:solidFill>
                  </a:tcPr>
                </a:tc>
                <a:tc>
                  <a:txBody>
                    <a:bodyPr/>
                    <a:lstStyle/>
                    <a:p>
                      <a:pPr algn="r" fontAlgn="b"/>
                      <a:r>
                        <a:rPr lang="en-GB" sz="900" b="0" i="0" u="none" strike="noStrike">
                          <a:solidFill>
                            <a:srgbClr val="000000"/>
                          </a:solidFill>
                          <a:effectLst/>
                          <a:latin typeface="Calibri"/>
                        </a:rPr>
                        <a:t>100.4</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180818">
                <a:tc>
                  <a:txBody>
                    <a:bodyPr/>
                    <a:lstStyle/>
                    <a:p>
                      <a:pPr algn="l" fontAlgn="b"/>
                      <a:r>
                        <a:rPr lang="en-GB" sz="900" b="0" i="0" u="none" strike="noStrike" dirty="0">
                          <a:solidFill>
                            <a:srgbClr val="000000"/>
                          </a:solidFill>
                          <a:effectLst/>
                          <a:latin typeface="Calibri"/>
                        </a:rPr>
                        <a:t>Moderate Mobility, Non-Household, Mixed </a:t>
                      </a:r>
                      <a:r>
                        <a:rPr lang="en-GB" sz="900" b="0" i="0" u="none" strike="noStrike" dirty="0" err="1" smtClean="0">
                          <a:solidFill>
                            <a:srgbClr val="000000"/>
                          </a:solidFill>
                          <a:effectLst/>
                          <a:latin typeface="Calibri"/>
                        </a:rPr>
                        <a:t>Occ</a:t>
                      </a:r>
                      <a:endParaRPr lang="en-GB" sz="900" b="0" i="0" u="none" strike="noStrike" dirty="0">
                        <a:solidFill>
                          <a:srgbClr val="000000"/>
                        </a:solidFill>
                        <a:effectLst/>
                        <a:latin typeface="Calibri"/>
                      </a:endParaRP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94.5</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EEBEC"/>
                    </a:solidFill>
                  </a:tcPr>
                </a:tc>
                <a:tc>
                  <a:txBody>
                    <a:bodyPr/>
                    <a:lstStyle/>
                    <a:p>
                      <a:pPr algn="r" fontAlgn="b"/>
                      <a:r>
                        <a:rPr lang="en-GB" sz="900" b="0" i="0" u="none" strike="noStrike">
                          <a:solidFill>
                            <a:srgbClr val="000000"/>
                          </a:solidFill>
                          <a:effectLst/>
                          <a:latin typeface="Calibri"/>
                        </a:rPr>
                        <a:t>79.8</a:t>
                      </a:r>
                    </a:p>
                  </a:txBody>
                  <a:tcPr marL="4034" marR="4034" marT="4034" marB="0" anchor="b">
                    <a:lnL>
                      <a:noFill/>
                    </a:lnL>
                    <a:lnR>
                      <a:noFill/>
                    </a:lnR>
                    <a:lnT>
                      <a:noFill/>
                    </a:lnT>
                    <a:lnB>
                      <a:noFill/>
                    </a:lnB>
                    <a:solidFill>
                      <a:srgbClr val="FBB9BA"/>
                    </a:solidFill>
                  </a:tcPr>
                </a:tc>
                <a:tc>
                  <a:txBody>
                    <a:bodyPr/>
                    <a:lstStyle/>
                    <a:p>
                      <a:pPr algn="r" fontAlgn="b"/>
                      <a:r>
                        <a:rPr lang="en-GB" sz="900" b="0" i="0" u="none" strike="noStrike" dirty="0">
                          <a:solidFill>
                            <a:srgbClr val="000000"/>
                          </a:solidFill>
                          <a:effectLst/>
                          <a:latin typeface="Calibri"/>
                        </a:rPr>
                        <a:t>72.4</a:t>
                      </a:r>
                    </a:p>
                  </a:txBody>
                  <a:tcPr marL="4034" marR="4034" marT="4034" marB="0" anchor="b">
                    <a:lnL>
                      <a:noFill/>
                    </a:lnL>
                    <a:lnR>
                      <a:noFill/>
                    </a:lnR>
                    <a:lnT>
                      <a:noFill/>
                    </a:lnT>
                    <a:lnB>
                      <a:noFill/>
                    </a:lnB>
                    <a:solidFill>
                      <a:srgbClr val="FAA0A1"/>
                    </a:solidFill>
                  </a:tcPr>
                </a:tc>
                <a:tc>
                  <a:txBody>
                    <a:bodyPr/>
                    <a:lstStyle/>
                    <a:p>
                      <a:pPr algn="r" fontAlgn="b"/>
                      <a:r>
                        <a:rPr lang="en-GB" sz="900" b="0" i="0" u="none" strike="noStrike" dirty="0">
                          <a:solidFill>
                            <a:srgbClr val="000000"/>
                          </a:solidFill>
                          <a:effectLst/>
                          <a:latin typeface="Calibri"/>
                        </a:rPr>
                        <a:t>117.2</a:t>
                      </a:r>
                    </a:p>
                  </a:txBody>
                  <a:tcPr marL="4034" marR="4034" marT="4034" marB="0" anchor="b">
                    <a:lnL>
                      <a:noFill/>
                    </a:lnL>
                    <a:lnR>
                      <a:noFill/>
                    </a:lnR>
                    <a:lnT>
                      <a:noFill/>
                    </a:lnT>
                    <a:lnB>
                      <a:noFill/>
                    </a:lnB>
                    <a:solidFill>
                      <a:srgbClr val="D8EFDE"/>
                    </a:solidFill>
                  </a:tcPr>
                </a:tc>
                <a:tc>
                  <a:txBody>
                    <a:bodyPr/>
                    <a:lstStyle/>
                    <a:p>
                      <a:pPr algn="r" fontAlgn="b"/>
                      <a:r>
                        <a:rPr lang="en-GB" sz="900" b="0" i="0" u="none" strike="noStrike" dirty="0">
                          <a:solidFill>
                            <a:srgbClr val="000000"/>
                          </a:solidFill>
                          <a:effectLst/>
                          <a:latin typeface="Calibri"/>
                        </a:rPr>
                        <a:t>128.2</a:t>
                      </a:r>
                    </a:p>
                  </a:txBody>
                  <a:tcPr marL="4034" marR="4034" marT="4034" marB="0" anchor="b">
                    <a:lnL>
                      <a:noFill/>
                    </a:lnL>
                    <a:lnR>
                      <a:noFill/>
                    </a:lnR>
                    <a:lnT>
                      <a:noFill/>
                    </a:lnT>
                    <a:lnB>
                      <a:noFill/>
                    </a:lnB>
                    <a:solidFill>
                      <a:srgbClr val="BEE4C8"/>
                    </a:solidFill>
                  </a:tcPr>
                </a:tc>
                <a:tc>
                  <a:txBody>
                    <a:bodyPr/>
                    <a:lstStyle/>
                    <a:p>
                      <a:pPr algn="r" fontAlgn="b"/>
                      <a:r>
                        <a:rPr lang="en-GB" sz="900" b="0" i="0" u="none" strike="noStrike" dirty="0">
                          <a:solidFill>
                            <a:srgbClr val="000000"/>
                          </a:solidFill>
                          <a:effectLst/>
                          <a:latin typeface="Calibri"/>
                        </a:rPr>
                        <a:t>107.3</a:t>
                      </a:r>
                    </a:p>
                  </a:txBody>
                  <a:tcPr marL="4034" marR="4034" marT="4034" marB="0" anchor="b">
                    <a:lnL>
                      <a:noFill/>
                    </a:lnL>
                    <a:lnR>
                      <a:noFill/>
                    </a:lnR>
                    <a:lnT>
                      <a:noFill/>
                    </a:lnT>
                    <a:lnB>
                      <a:noFill/>
                    </a:lnB>
                    <a:solidFill>
                      <a:srgbClr val="EFF9F1"/>
                    </a:solidFill>
                  </a:tcPr>
                </a:tc>
                <a:tc>
                  <a:txBody>
                    <a:bodyPr/>
                    <a:lstStyle/>
                    <a:p>
                      <a:pPr algn="r" fontAlgn="b"/>
                      <a:r>
                        <a:rPr lang="en-GB" sz="900" b="0" i="0" u="none" strike="noStrike" dirty="0">
                          <a:solidFill>
                            <a:srgbClr val="000000"/>
                          </a:solidFill>
                          <a:effectLst/>
                          <a:latin typeface="Calibri"/>
                        </a:rPr>
                        <a:t>100.0</a:t>
                      </a:r>
                    </a:p>
                  </a:txBody>
                  <a:tcPr marL="4034" marR="4034" marT="4034" marB="0" anchor="b">
                    <a:lnL>
                      <a:noFill/>
                    </a:lnL>
                    <a:lnR>
                      <a:noFill/>
                    </a:lnR>
                    <a:lnT>
                      <a:noFill/>
                    </a:lnT>
                    <a:lnB>
                      <a:noFill/>
                    </a:lnB>
                    <a:solidFill>
                      <a:srgbClr val="FEFEFE"/>
                    </a:solidFill>
                  </a:tcPr>
                </a:tc>
                <a:tc>
                  <a:txBody>
                    <a:bodyPr/>
                    <a:lstStyle/>
                    <a:p>
                      <a:pPr algn="r" fontAlgn="b"/>
                      <a:r>
                        <a:rPr lang="en-GB" sz="900" b="0" i="0" u="none" strike="noStrike">
                          <a:solidFill>
                            <a:srgbClr val="000000"/>
                          </a:solidFill>
                          <a:effectLst/>
                          <a:latin typeface="Calibri"/>
                        </a:rPr>
                        <a:t>111.8</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E4F4E9"/>
                    </a:solidFill>
                  </a:tcPr>
                </a:tc>
              </a:tr>
              <a:tr h="161619">
                <a:tc>
                  <a:txBody>
                    <a:bodyPr/>
                    <a:lstStyle/>
                    <a:p>
                      <a:pPr algn="l" fontAlgn="b"/>
                      <a:r>
                        <a:rPr lang="en-GB" sz="900" b="0" i="0" u="none" strike="noStrike">
                          <a:solidFill>
                            <a:srgbClr val="000000"/>
                          </a:solidFill>
                          <a:effectLst/>
                          <a:latin typeface="Calibri"/>
                        </a:rPr>
                        <a:t>Low Mobility Britain</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105.0</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4FBF6"/>
                    </a:solidFill>
                  </a:tcPr>
                </a:tc>
                <a:tc>
                  <a:txBody>
                    <a:bodyPr/>
                    <a:lstStyle/>
                    <a:p>
                      <a:pPr algn="r" fontAlgn="b"/>
                      <a:r>
                        <a:rPr lang="en-GB" sz="900" b="0" i="0" u="none" strike="noStrike">
                          <a:solidFill>
                            <a:srgbClr val="000000"/>
                          </a:solidFill>
                          <a:effectLst/>
                          <a:latin typeface="Calibri"/>
                        </a:rPr>
                        <a:t>85.5</a:t>
                      </a:r>
                    </a:p>
                  </a:txBody>
                  <a:tcPr marL="4034" marR="4034" marT="4034" marB="0" anchor="b">
                    <a:lnL>
                      <a:noFill/>
                    </a:lnL>
                    <a:lnR>
                      <a:noFill/>
                    </a:lnR>
                    <a:lnT>
                      <a:noFill/>
                    </a:lnT>
                    <a:lnB>
                      <a:noFill/>
                    </a:lnB>
                    <a:solidFill>
                      <a:srgbClr val="FCCCCD"/>
                    </a:solidFill>
                  </a:tcPr>
                </a:tc>
                <a:tc>
                  <a:txBody>
                    <a:bodyPr/>
                    <a:lstStyle/>
                    <a:p>
                      <a:pPr algn="r" fontAlgn="b"/>
                      <a:r>
                        <a:rPr lang="en-GB" sz="900" b="0" i="0" u="none" strike="noStrike">
                          <a:solidFill>
                            <a:srgbClr val="000000"/>
                          </a:solidFill>
                          <a:effectLst/>
                          <a:latin typeface="Calibri"/>
                        </a:rPr>
                        <a:t>71.8</a:t>
                      </a:r>
                    </a:p>
                  </a:txBody>
                  <a:tcPr marL="4034" marR="4034" marT="4034" marB="0" anchor="b">
                    <a:lnL>
                      <a:noFill/>
                    </a:lnL>
                    <a:lnR>
                      <a:noFill/>
                    </a:lnR>
                    <a:lnT>
                      <a:noFill/>
                    </a:lnT>
                    <a:lnB>
                      <a:noFill/>
                    </a:lnB>
                    <a:solidFill>
                      <a:srgbClr val="FA9E9F"/>
                    </a:solidFill>
                  </a:tcPr>
                </a:tc>
                <a:tc>
                  <a:txBody>
                    <a:bodyPr/>
                    <a:lstStyle/>
                    <a:p>
                      <a:pPr algn="r" fontAlgn="b"/>
                      <a:r>
                        <a:rPr lang="en-GB" sz="900" b="0" i="0" u="none" strike="noStrike">
                          <a:solidFill>
                            <a:srgbClr val="000000"/>
                          </a:solidFill>
                          <a:effectLst/>
                          <a:latin typeface="Calibri"/>
                        </a:rPr>
                        <a:t>102.1</a:t>
                      </a:r>
                    </a:p>
                  </a:txBody>
                  <a:tcPr marL="4034" marR="4034" marT="4034" marB="0" anchor="b">
                    <a:lnL>
                      <a:noFill/>
                    </a:lnL>
                    <a:lnR>
                      <a:noFill/>
                    </a:lnR>
                    <a:lnT>
                      <a:noFill/>
                    </a:lnT>
                    <a:lnB>
                      <a:noFill/>
                    </a:lnB>
                    <a:solidFill>
                      <a:srgbClr val="FBFEFC"/>
                    </a:solidFill>
                  </a:tcPr>
                </a:tc>
                <a:tc>
                  <a:txBody>
                    <a:bodyPr/>
                    <a:lstStyle/>
                    <a:p>
                      <a:pPr algn="r" fontAlgn="b"/>
                      <a:r>
                        <a:rPr lang="en-GB" sz="900" b="0" i="0" u="none" strike="noStrike">
                          <a:solidFill>
                            <a:srgbClr val="000000"/>
                          </a:solidFill>
                          <a:effectLst/>
                          <a:latin typeface="Calibri"/>
                        </a:rPr>
                        <a:t>97.8</a:t>
                      </a:r>
                    </a:p>
                  </a:txBody>
                  <a:tcPr marL="4034" marR="4034" marT="4034" marB="0" anchor="b">
                    <a:lnL>
                      <a:noFill/>
                    </a:lnL>
                    <a:lnR>
                      <a:noFill/>
                    </a:lnR>
                    <a:lnT>
                      <a:noFill/>
                    </a:lnT>
                    <a:lnB>
                      <a:noFill/>
                    </a:lnB>
                    <a:solidFill>
                      <a:srgbClr val="FEF6F6"/>
                    </a:solidFill>
                  </a:tcPr>
                </a:tc>
                <a:tc>
                  <a:txBody>
                    <a:bodyPr/>
                    <a:lstStyle/>
                    <a:p>
                      <a:pPr algn="r" fontAlgn="b"/>
                      <a:r>
                        <a:rPr lang="en-GB" sz="900" b="0" i="0" u="none" strike="noStrike">
                          <a:solidFill>
                            <a:srgbClr val="000000"/>
                          </a:solidFill>
                          <a:effectLst/>
                          <a:latin typeface="Calibri"/>
                        </a:rPr>
                        <a:t>127.5</a:t>
                      </a:r>
                    </a:p>
                  </a:txBody>
                  <a:tcPr marL="4034" marR="4034" marT="4034" marB="0" anchor="b">
                    <a:lnL>
                      <a:noFill/>
                    </a:lnL>
                    <a:lnR>
                      <a:noFill/>
                    </a:lnR>
                    <a:lnT>
                      <a:noFill/>
                    </a:lnT>
                    <a:lnB>
                      <a:noFill/>
                    </a:lnB>
                    <a:solidFill>
                      <a:srgbClr val="C0E5CA"/>
                    </a:solidFill>
                  </a:tcPr>
                </a:tc>
                <a:tc>
                  <a:txBody>
                    <a:bodyPr/>
                    <a:lstStyle/>
                    <a:p>
                      <a:pPr algn="r" fontAlgn="b"/>
                      <a:r>
                        <a:rPr lang="en-GB" sz="900" b="0" i="0" u="none" strike="noStrike" dirty="0">
                          <a:solidFill>
                            <a:srgbClr val="000000"/>
                          </a:solidFill>
                          <a:effectLst/>
                          <a:latin typeface="Calibri"/>
                        </a:rPr>
                        <a:t>118.4</a:t>
                      </a:r>
                    </a:p>
                  </a:txBody>
                  <a:tcPr marL="4034" marR="4034" marT="4034" marB="0" anchor="b">
                    <a:lnL>
                      <a:noFill/>
                    </a:lnL>
                    <a:lnR>
                      <a:noFill/>
                    </a:lnR>
                    <a:lnT>
                      <a:noFill/>
                    </a:lnT>
                    <a:lnB>
                      <a:noFill/>
                    </a:lnB>
                    <a:solidFill>
                      <a:srgbClr val="D5EEDB"/>
                    </a:solidFill>
                  </a:tcPr>
                </a:tc>
                <a:tc>
                  <a:txBody>
                    <a:bodyPr/>
                    <a:lstStyle/>
                    <a:p>
                      <a:pPr algn="r" fontAlgn="b"/>
                      <a:r>
                        <a:rPr lang="en-GB" sz="900" b="0" i="0" u="none" strike="noStrike" dirty="0">
                          <a:solidFill>
                            <a:srgbClr val="000000"/>
                          </a:solidFill>
                          <a:effectLst/>
                          <a:latin typeface="Calibri"/>
                        </a:rPr>
                        <a:t>78.0</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BB3B4"/>
                    </a:solidFill>
                  </a:tcPr>
                </a:tc>
              </a:tr>
              <a:tr h="161619">
                <a:tc>
                  <a:txBody>
                    <a:bodyPr/>
                    <a:lstStyle/>
                    <a:p>
                      <a:pPr algn="l" fontAlgn="b"/>
                      <a:r>
                        <a:rPr lang="en-GB" sz="900" b="0" i="0" u="none" strike="noStrike">
                          <a:solidFill>
                            <a:srgbClr val="000000"/>
                          </a:solidFill>
                          <a:effectLst/>
                          <a:latin typeface="Calibri"/>
                        </a:rPr>
                        <a:t>Student Towns and Cities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900" b="0" i="0" u="none" strike="noStrike">
                          <a:solidFill>
                            <a:srgbClr val="000000"/>
                          </a:solidFill>
                          <a:effectLst/>
                          <a:latin typeface="Calibri"/>
                        </a:rPr>
                        <a:t>88.9</a:t>
                      </a:r>
                    </a:p>
                  </a:txBody>
                  <a:tcPr marL="4034" marR="4034" marT="4034" marB="0" anchor="b">
                    <a:lnL w="6350" cap="flat" cmpd="sng" algn="ctr">
                      <a:solidFill>
                        <a:srgbClr val="000000"/>
                      </a:solidFill>
                      <a:prstDash val="solid"/>
                      <a:round/>
                      <a:headEnd type="none" w="med" len="med"/>
                      <a:tailEnd type="none" w="med" len="med"/>
                    </a:lnL>
                    <a:lnR>
                      <a:noFill/>
                    </a:lnR>
                    <a:lnT>
                      <a:noFill/>
                    </a:lnT>
                    <a:lnB>
                      <a:noFill/>
                    </a:lnB>
                    <a:solidFill>
                      <a:srgbClr val="FDD8D9"/>
                    </a:solidFill>
                  </a:tcPr>
                </a:tc>
                <a:tc>
                  <a:txBody>
                    <a:bodyPr/>
                    <a:lstStyle/>
                    <a:p>
                      <a:pPr algn="r" fontAlgn="b"/>
                      <a:r>
                        <a:rPr lang="en-GB" sz="900" b="0" i="0" u="none" strike="noStrike">
                          <a:solidFill>
                            <a:srgbClr val="000000"/>
                          </a:solidFill>
                          <a:effectLst/>
                          <a:latin typeface="Calibri"/>
                        </a:rPr>
                        <a:t>112.3</a:t>
                      </a:r>
                    </a:p>
                  </a:txBody>
                  <a:tcPr marL="4034" marR="4034" marT="4034" marB="0" anchor="b">
                    <a:lnL>
                      <a:noFill/>
                    </a:lnL>
                    <a:lnR>
                      <a:noFill/>
                    </a:lnR>
                    <a:lnT>
                      <a:noFill/>
                    </a:lnT>
                    <a:lnB>
                      <a:noFill/>
                    </a:lnB>
                    <a:solidFill>
                      <a:srgbClr val="E3F4E8"/>
                    </a:solidFill>
                  </a:tcPr>
                </a:tc>
                <a:tc>
                  <a:txBody>
                    <a:bodyPr/>
                    <a:lstStyle/>
                    <a:p>
                      <a:pPr algn="r" fontAlgn="b"/>
                      <a:r>
                        <a:rPr lang="en-GB" sz="900" b="0" i="0" u="none" strike="noStrike">
                          <a:solidFill>
                            <a:srgbClr val="000000"/>
                          </a:solidFill>
                          <a:effectLst/>
                          <a:latin typeface="Calibri"/>
                        </a:rPr>
                        <a:t>158.1</a:t>
                      </a:r>
                    </a:p>
                  </a:txBody>
                  <a:tcPr marL="4034" marR="4034" marT="4034" marB="0" anchor="b">
                    <a:lnL>
                      <a:noFill/>
                    </a:lnL>
                    <a:lnR>
                      <a:noFill/>
                    </a:lnR>
                    <a:lnT>
                      <a:noFill/>
                    </a:lnT>
                    <a:lnB>
                      <a:noFill/>
                    </a:lnB>
                    <a:solidFill>
                      <a:srgbClr val="78C78D"/>
                    </a:solidFill>
                  </a:tcPr>
                </a:tc>
                <a:tc>
                  <a:txBody>
                    <a:bodyPr/>
                    <a:lstStyle/>
                    <a:p>
                      <a:pPr algn="r" fontAlgn="b"/>
                      <a:r>
                        <a:rPr lang="en-GB" sz="900" b="0" i="0" u="none" strike="noStrike">
                          <a:solidFill>
                            <a:srgbClr val="000000"/>
                          </a:solidFill>
                          <a:effectLst/>
                          <a:latin typeface="Calibri"/>
                        </a:rPr>
                        <a:t>107.1</a:t>
                      </a:r>
                    </a:p>
                  </a:txBody>
                  <a:tcPr marL="4034" marR="4034" marT="4034" marB="0" anchor="b">
                    <a:lnL>
                      <a:noFill/>
                    </a:lnL>
                    <a:lnR>
                      <a:noFill/>
                    </a:lnR>
                    <a:lnT>
                      <a:noFill/>
                    </a:lnT>
                    <a:lnB>
                      <a:noFill/>
                    </a:lnB>
                    <a:solidFill>
                      <a:srgbClr val="EFF9F2"/>
                    </a:solidFill>
                  </a:tcPr>
                </a:tc>
                <a:tc>
                  <a:txBody>
                    <a:bodyPr/>
                    <a:lstStyle/>
                    <a:p>
                      <a:pPr algn="r" fontAlgn="b"/>
                      <a:r>
                        <a:rPr lang="en-GB" sz="900" b="0" i="0" u="none" strike="noStrike">
                          <a:solidFill>
                            <a:srgbClr val="000000"/>
                          </a:solidFill>
                          <a:effectLst/>
                          <a:latin typeface="Calibri"/>
                        </a:rPr>
                        <a:t>124.7</a:t>
                      </a:r>
                    </a:p>
                  </a:txBody>
                  <a:tcPr marL="4034" marR="4034" marT="4034" marB="0" anchor="b">
                    <a:lnL>
                      <a:noFill/>
                    </a:lnL>
                    <a:lnR>
                      <a:noFill/>
                    </a:lnR>
                    <a:lnT>
                      <a:noFill/>
                    </a:lnT>
                    <a:lnB>
                      <a:noFill/>
                    </a:lnB>
                    <a:solidFill>
                      <a:srgbClr val="C6E8CF"/>
                    </a:solidFill>
                  </a:tcPr>
                </a:tc>
                <a:tc>
                  <a:txBody>
                    <a:bodyPr/>
                    <a:lstStyle/>
                    <a:p>
                      <a:pPr algn="r" fontAlgn="b"/>
                      <a:r>
                        <a:rPr lang="en-GB" sz="900" b="0" i="0" u="none" strike="noStrike">
                          <a:solidFill>
                            <a:srgbClr val="000000"/>
                          </a:solidFill>
                          <a:effectLst/>
                          <a:latin typeface="Calibri"/>
                        </a:rPr>
                        <a:t>107.7</a:t>
                      </a:r>
                    </a:p>
                  </a:txBody>
                  <a:tcPr marL="4034" marR="4034" marT="4034" marB="0" anchor="b">
                    <a:lnL>
                      <a:noFill/>
                    </a:lnL>
                    <a:lnR>
                      <a:noFill/>
                    </a:lnR>
                    <a:lnT>
                      <a:noFill/>
                    </a:lnT>
                    <a:lnB>
                      <a:noFill/>
                    </a:lnB>
                    <a:solidFill>
                      <a:srgbClr val="EEF8F1"/>
                    </a:solidFill>
                  </a:tcPr>
                </a:tc>
                <a:tc>
                  <a:txBody>
                    <a:bodyPr/>
                    <a:lstStyle/>
                    <a:p>
                      <a:pPr algn="r" fontAlgn="b"/>
                      <a:r>
                        <a:rPr lang="en-GB" sz="900" b="0" i="0" u="none" strike="noStrike" dirty="0">
                          <a:solidFill>
                            <a:srgbClr val="000000"/>
                          </a:solidFill>
                          <a:effectLst/>
                          <a:latin typeface="Calibri"/>
                        </a:rPr>
                        <a:t>72.4</a:t>
                      </a:r>
                    </a:p>
                  </a:txBody>
                  <a:tcPr marL="4034" marR="4034" marT="4034" marB="0" anchor="b">
                    <a:lnL>
                      <a:noFill/>
                    </a:lnL>
                    <a:lnR>
                      <a:noFill/>
                    </a:lnR>
                    <a:lnT>
                      <a:noFill/>
                    </a:lnT>
                    <a:lnB>
                      <a:noFill/>
                    </a:lnB>
                    <a:solidFill>
                      <a:srgbClr val="FAA0A1"/>
                    </a:solidFill>
                  </a:tcPr>
                </a:tc>
                <a:tc>
                  <a:txBody>
                    <a:bodyPr/>
                    <a:lstStyle/>
                    <a:p>
                      <a:pPr algn="r" fontAlgn="b"/>
                      <a:r>
                        <a:rPr lang="en-GB" sz="900" b="0" i="0" u="none" strike="noStrike" dirty="0">
                          <a:solidFill>
                            <a:srgbClr val="000000"/>
                          </a:solidFill>
                          <a:effectLst/>
                          <a:latin typeface="Calibri"/>
                        </a:rPr>
                        <a:t>92.8</a:t>
                      </a:r>
                    </a:p>
                  </a:txBody>
                  <a:tcPr marL="4034" marR="4034" marT="4034" marB="0" anchor="b">
                    <a:lnL>
                      <a:noFill/>
                    </a:lnL>
                    <a:lnR w="6350" cap="flat" cmpd="sng" algn="ctr">
                      <a:solidFill>
                        <a:srgbClr val="000000"/>
                      </a:solidFill>
                      <a:prstDash val="solid"/>
                      <a:round/>
                      <a:headEnd type="none" w="med" len="med"/>
                      <a:tailEnd type="none" w="med" len="med"/>
                    </a:lnR>
                    <a:lnT>
                      <a:noFill/>
                    </a:lnT>
                    <a:lnB>
                      <a:noFill/>
                    </a:lnB>
                    <a:solidFill>
                      <a:srgbClr val="FDE5E6"/>
                    </a:solidFill>
                  </a:tcPr>
                </a:tc>
              </a:tr>
              <a:tr h="161619">
                <a:tc>
                  <a:txBody>
                    <a:bodyPr/>
                    <a:lstStyle/>
                    <a:p>
                      <a:pPr algn="l" fontAlgn="b"/>
                      <a:r>
                        <a:rPr lang="en-GB" sz="900" b="0" i="0" u="none" strike="noStrike">
                          <a:solidFill>
                            <a:srgbClr val="000000"/>
                          </a:solidFill>
                          <a:effectLst/>
                          <a:latin typeface="Calibri"/>
                        </a:rPr>
                        <a:t>Successful Family In-migrants</a:t>
                      </a:r>
                    </a:p>
                  </a:txBody>
                  <a:tcPr marL="4034" marR="4034" marT="40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900" b="0" i="0" u="none" strike="noStrike">
                          <a:solidFill>
                            <a:srgbClr val="000000"/>
                          </a:solidFill>
                          <a:effectLst/>
                          <a:latin typeface="Calibri"/>
                        </a:rPr>
                        <a:t>118.3</a:t>
                      </a:r>
                    </a:p>
                  </a:txBody>
                  <a:tcPr marL="4034" marR="4034" marT="403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5EEDC"/>
                    </a:solidFill>
                  </a:tcPr>
                </a:tc>
                <a:tc>
                  <a:txBody>
                    <a:bodyPr/>
                    <a:lstStyle/>
                    <a:p>
                      <a:pPr algn="r" fontAlgn="b"/>
                      <a:r>
                        <a:rPr lang="en-GB" sz="900" b="0" i="0" u="none" strike="noStrike">
                          <a:solidFill>
                            <a:srgbClr val="000000"/>
                          </a:solidFill>
                          <a:effectLst/>
                          <a:latin typeface="Calibri"/>
                        </a:rPr>
                        <a:t>75.3</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BAAAB"/>
                    </a:solidFill>
                  </a:tcPr>
                </a:tc>
                <a:tc>
                  <a:txBody>
                    <a:bodyPr/>
                    <a:lstStyle/>
                    <a:p>
                      <a:pPr algn="r" fontAlgn="b"/>
                      <a:r>
                        <a:rPr lang="en-GB" sz="900" b="0" i="0" u="none" strike="noStrike" dirty="0">
                          <a:solidFill>
                            <a:srgbClr val="000000"/>
                          </a:solidFill>
                          <a:effectLst/>
                          <a:latin typeface="Calibri"/>
                        </a:rPr>
                        <a:t>56.0</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GB" sz="900" b="0" i="0" u="none" strike="noStrike">
                          <a:solidFill>
                            <a:srgbClr val="000000"/>
                          </a:solidFill>
                          <a:effectLst/>
                          <a:latin typeface="Calibri"/>
                        </a:rPr>
                        <a:t>90.3</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DDDDD"/>
                    </a:solidFill>
                  </a:tcPr>
                </a:tc>
                <a:tc>
                  <a:txBody>
                    <a:bodyPr/>
                    <a:lstStyle/>
                    <a:p>
                      <a:pPr algn="r" fontAlgn="b"/>
                      <a:r>
                        <a:rPr lang="en-GB" sz="900" b="0" i="0" u="none" strike="noStrike">
                          <a:solidFill>
                            <a:srgbClr val="000000"/>
                          </a:solidFill>
                          <a:effectLst/>
                          <a:latin typeface="Calibri"/>
                        </a:rPr>
                        <a:t>66.6</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98C8E"/>
                    </a:solidFill>
                  </a:tcPr>
                </a:tc>
                <a:tc>
                  <a:txBody>
                    <a:bodyPr/>
                    <a:lstStyle/>
                    <a:p>
                      <a:pPr algn="r" fontAlgn="b"/>
                      <a:r>
                        <a:rPr lang="en-GB" sz="900" b="0" i="0" u="none" strike="noStrike">
                          <a:solidFill>
                            <a:srgbClr val="000000"/>
                          </a:solidFill>
                          <a:effectLst/>
                          <a:latin typeface="Calibri"/>
                        </a:rPr>
                        <a:t>106.3</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F1FAF4"/>
                    </a:solidFill>
                  </a:tcPr>
                </a:tc>
                <a:tc>
                  <a:txBody>
                    <a:bodyPr/>
                    <a:lstStyle/>
                    <a:p>
                      <a:pPr algn="r" fontAlgn="b"/>
                      <a:r>
                        <a:rPr lang="en-GB" sz="900" b="0" i="0" u="none" strike="noStrike">
                          <a:solidFill>
                            <a:srgbClr val="000000"/>
                          </a:solidFill>
                          <a:effectLst/>
                          <a:latin typeface="Calibri"/>
                        </a:rPr>
                        <a:t>107.1</a:t>
                      </a:r>
                    </a:p>
                  </a:txBody>
                  <a:tcPr marL="4034" marR="4034" marT="4034" marB="0" anchor="b">
                    <a:lnL>
                      <a:noFill/>
                    </a:lnL>
                    <a:lnR>
                      <a:noFill/>
                    </a:lnR>
                    <a:lnT>
                      <a:noFill/>
                    </a:lnT>
                    <a:lnB w="6350" cap="flat" cmpd="sng" algn="ctr">
                      <a:solidFill>
                        <a:srgbClr val="000000"/>
                      </a:solidFill>
                      <a:prstDash val="solid"/>
                      <a:round/>
                      <a:headEnd type="none" w="med" len="med"/>
                      <a:tailEnd type="none" w="med" len="med"/>
                    </a:lnB>
                    <a:solidFill>
                      <a:srgbClr val="EFF9F2"/>
                    </a:solidFill>
                  </a:tcPr>
                </a:tc>
                <a:tc>
                  <a:txBody>
                    <a:bodyPr/>
                    <a:lstStyle/>
                    <a:p>
                      <a:pPr algn="r" fontAlgn="b"/>
                      <a:r>
                        <a:rPr lang="en-GB" sz="900" b="0" i="0" u="none" strike="noStrike" dirty="0">
                          <a:solidFill>
                            <a:srgbClr val="000000"/>
                          </a:solidFill>
                          <a:effectLst/>
                          <a:latin typeface="Calibri"/>
                        </a:rPr>
                        <a:t>143.0</a:t>
                      </a:r>
                    </a:p>
                  </a:txBody>
                  <a:tcPr marL="4034" marR="4034" marT="403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BD6AB"/>
                    </a:solidFill>
                  </a:tcPr>
                </a:tc>
              </a:tr>
            </a:tbl>
          </a:graphicData>
        </a:graphic>
      </p:graphicFrame>
      <p:sp>
        <p:nvSpPr>
          <p:cNvPr id="13" name="TextBox 12"/>
          <p:cNvSpPr txBox="1"/>
          <p:nvPr>
            <p:custDataLst>
              <p:tags r:id="rId5"/>
            </p:custDataLst>
          </p:nvPr>
        </p:nvSpPr>
        <p:spPr>
          <a:xfrm>
            <a:off x="467544" y="5517232"/>
            <a:ext cx="8207375" cy="923330"/>
          </a:xfrm>
          <a:prstGeom prst="rect">
            <a:avLst/>
          </a:prstGeom>
          <a:noFill/>
        </p:spPr>
        <p:txBody>
          <a:bodyPr>
            <a:spAutoFit/>
          </a:bodyPr>
          <a:lstStyle/>
          <a:p>
            <a:pPr>
              <a:defRPr/>
            </a:pPr>
            <a:r>
              <a:rPr lang="en-GB" dirty="0" smtClean="0">
                <a:latin typeface="Cambria" pitchFamily="18" charset="0"/>
              </a:rPr>
              <a:t>Standardised = (</a:t>
            </a:r>
            <a:r>
              <a:rPr lang="en-GB" dirty="0" err="1" smtClean="0">
                <a:latin typeface="Cambria" pitchFamily="18" charset="0"/>
              </a:rPr>
              <a:t>obs</a:t>
            </a:r>
            <a:r>
              <a:rPr lang="en-GB" dirty="0" smtClean="0">
                <a:latin typeface="Cambria" pitchFamily="18" charset="0"/>
              </a:rPr>
              <a:t>/</a:t>
            </a:r>
            <a:r>
              <a:rPr lang="en-GB" dirty="0" err="1" smtClean="0">
                <a:latin typeface="Cambria" pitchFamily="18" charset="0"/>
              </a:rPr>
              <a:t>pred</a:t>
            </a:r>
            <a:r>
              <a:rPr lang="en-GB" dirty="0" smtClean="0">
                <a:latin typeface="Cambria" pitchFamily="18" charset="0"/>
              </a:rPr>
              <a:t>)*100</a:t>
            </a:r>
          </a:p>
          <a:p>
            <a:pPr>
              <a:defRPr/>
            </a:pPr>
            <a:r>
              <a:rPr lang="en-GB" dirty="0" smtClean="0">
                <a:solidFill>
                  <a:srgbClr val="00B050"/>
                </a:solidFill>
                <a:latin typeface="Cambria" pitchFamily="18" charset="0"/>
              </a:rPr>
              <a:t>Green</a:t>
            </a:r>
            <a:r>
              <a:rPr lang="en-GB" dirty="0" smtClean="0">
                <a:latin typeface="Cambria" pitchFamily="18" charset="0"/>
              </a:rPr>
              <a:t> </a:t>
            </a:r>
            <a:r>
              <a:rPr lang="en-GB" dirty="0">
                <a:latin typeface="Cambria" pitchFamily="18" charset="0"/>
              </a:rPr>
              <a:t>= Observed flows higher than model </a:t>
            </a:r>
            <a:r>
              <a:rPr lang="en-GB" dirty="0" smtClean="0">
                <a:latin typeface="Cambria" pitchFamily="18" charset="0"/>
              </a:rPr>
              <a:t>prediction – model under predicts</a:t>
            </a:r>
            <a:endParaRPr lang="en-GB" dirty="0">
              <a:latin typeface="Cambria" pitchFamily="18" charset="0"/>
            </a:endParaRPr>
          </a:p>
          <a:p>
            <a:pPr>
              <a:defRPr/>
            </a:pPr>
            <a:r>
              <a:rPr lang="en-GB" dirty="0">
                <a:solidFill>
                  <a:schemeClr val="accent2">
                    <a:lumMod val="75000"/>
                  </a:schemeClr>
                </a:solidFill>
                <a:latin typeface="Cambria" pitchFamily="18" charset="0"/>
              </a:rPr>
              <a:t>Red</a:t>
            </a:r>
            <a:r>
              <a:rPr lang="en-GB" dirty="0">
                <a:latin typeface="Cambria" pitchFamily="18" charset="0"/>
              </a:rPr>
              <a:t> = Observed flows lower than model </a:t>
            </a:r>
            <a:r>
              <a:rPr lang="en-GB" dirty="0" smtClean="0">
                <a:latin typeface="Cambria" pitchFamily="18" charset="0"/>
              </a:rPr>
              <a:t>prediction – model over predicts</a:t>
            </a:r>
            <a:endParaRPr lang="en-GB" dirty="0">
              <a:latin typeface="Cambria" pitchFamily="18" charset="0"/>
            </a:endParaRPr>
          </a:p>
        </p:txBody>
      </p:sp>
      <p:sp>
        <p:nvSpPr>
          <p:cNvPr id="14" name="Oval 13"/>
          <p:cNvSpPr/>
          <p:nvPr>
            <p:custDataLst>
              <p:tags r:id="rId6"/>
            </p:custDataLst>
          </p:nvPr>
        </p:nvSpPr>
        <p:spPr>
          <a:xfrm>
            <a:off x="7449988" y="2852936"/>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custDataLst>
              <p:tags r:id="rId7"/>
            </p:custDataLst>
          </p:nvPr>
        </p:nvSpPr>
        <p:spPr>
          <a:xfrm>
            <a:off x="7449988" y="4365104"/>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custDataLst>
              <p:tags r:id="rId8"/>
            </p:custDataLst>
          </p:nvPr>
        </p:nvSpPr>
        <p:spPr>
          <a:xfrm>
            <a:off x="4427215" y="3429000"/>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custDataLst>
              <p:tags r:id="rId9"/>
            </p:custDataLst>
          </p:nvPr>
        </p:nvSpPr>
        <p:spPr>
          <a:xfrm>
            <a:off x="4421347" y="5013176"/>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custDataLst>
              <p:tags r:id="rId10"/>
            </p:custDataLst>
          </p:nvPr>
        </p:nvSpPr>
        <p:spPr>
          <a:xfrm>
            <a:off x="7449988" y="3429000"/>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custDataLst>
              <p:tags r:id="rId11"/>
            </p:custDataLst>
          </p:nvPr>
        </p:nvSpPr>
        <p:spPr>
          <a:xfrm>
            <a:off x="7449988" y="5017393"/>
            <a:ext cx="648072" cy="180862"/>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custDataLst>
              <p:tags r:id="rId12"/>
            </p:custDataLst>
          </p:nvPr>
        </p:nvSpPr>
        <p:spPr>
          <a:xfrm>
            <a:off x="5186180" y="2852589"/>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custDataLst>
              <p:tags r:id="rId13"/>
            </p:custDataLst>
          </p:nvPr>
        </p:nvSpPr>
        <p:spPr>
          <a:xfrm>
            <a:off x="4427215" y="2996614"/>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custDataLst>
              <p:tags r:id="rId14"/>
            </p:custDataLst>
          </p:nvPr>
        </p:nvSpPr>
        <p:spPr>
          <a:xfrm>
            <a:off x="5186180" y="4372133"/>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p:cNvSpPr/>
          <p:nvPr>
            <p:custDataLst>
              <p:tags r:id="rId15"/>
            </p:custDataLst>
          </p:nvPr>
        </p:nvSpPr>
        <p:spPr>
          <a:xfrm>
            <a:off x="4415479" y="4543824"/>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Oval 23"/>
          <p:cNvSpPr/>
          <p:nvPr>
            <p:custDataLst>
              <p:tags r:id="rId16"/>
            </p:custDataLst>
          </p:nvPr>
        </p:nvSpPr>
        <p:spPr>
          <a:xfrm>
            <a:off x="5186180" y="3004989"/>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Oval 24"/>
          <p:cNvSpPr/>
          <p:nvPr>
            <p:custDataLst>
              <p:tags r:id="rId17"/>
            </p:custDataLst>
          </p:nvPr>
        </p:nvSpPr>
        <p:spPr>
          <a:xfrm>
            <a:off x="5183460" y="4552073"/>
            <a:ext cx="648072" cy="180862"/>
          </a:xfrm>
          <a:prstGeom prst="ellipse">
            <a:avLst/>
          </a:prstGeom>
          <a:noFill/>
          <a:ln w="158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0323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Residual interpretation</a:t>
            </a:r>
            <a:endParaRPr lang="en-GB" dirty="0"/>
          </a:p>
        </p:txBody>
      </p:sp>
      <p:sp>
        <p:nvSpPr>
          <p:cNvPr id="3" name="Content Placeholder 2"/>
          <p:cNvSpPr>
            <a:spLocks noGrp="1"/>
          </p:cNvSpPr>
          <p:nvPr>
            <p:ph idx="1"/>
            <p:custDataLst>
              <p:tags r:id="rId3"/>
            </p:custDataLst>
          </p:nvPr>
        </p:nvSpPr>
        <p:spPr/>
        <p:txBody>
          <a:bodyPr>
            <a:normAutofit lnSpcReduction="10000"/>
          </a:bodyPr>
          <a:lstStyle/>
          <a:p>
            <a:r>
              <a:rPr lang="en-GB" dirty="0" smtClean="0">
                <a:latin typeface="Cambria" pitchFamily="18" charset="0"/>
              </a:rPr>
              <a:t>Model </a:t>
            </a:r>
            <a:r>
              <a:rPr lang="en-GB" dirty="0">
                <a:latin typeface="Cambria" pitchFamily="18" charset="0"/>
              </a:rPr>
              <a:t>significantly </a:t>
            </a:r>
            <a:r>
              <a:rPr lang="en-GB" b="1" dirty="0" smtClean="0">
                <a:latin typeface="Cambria" pitchFamily="18" charset="0"/>
              </a:rPr>
              <a:t>under-predicts flows between </a:t>
            </a:r>
            <a:r>
              <a:rPr lang="en-GB" b="1" dirty="0">
                <a:latin typeface="Cambria" pitchFamily="18" charset="0"/>
              </a:rPr>
              <a:t>Dynamic London and Student Towns</a:t>
            </a:r>
            <a:r>
              <a:rPr lang="en-GB" dirty="0">
                <a:latin typeface="Cambria" pitchFamily="18" charset="0"/>
              </a:rPr>
              <a:t>, and </a:t>
            </a:r>
            <a:r>
              <a:rPr lang="en-GB" b="1" dirty="0" smtClean="0">
                <a:latin typeface="Cambria" pitchFamily="18" charset="0"/>
              </a:rPr>
              <a:t>over-predicts </a:t>
            </a:r>
            <a:r>
              <a:rPr lang="en-GB" b="1" dirty="0">
                <a:latin typeface="Cambria" pitchFamily="18" charset="0"/>
              </a:rPr>
              <a:t>flows within Student </a:t>
            </a:r>
            <a:r>
              <a:rPr lang="en-GB" b="1" dirty="0" smtClean="0">
                <a:latin typeface="Cambria" pitchFamily="18" charset="0"/>
              </a:rPr>
              <a:t>Towns - </a:t>
            </a:r>
            <a:r>
              <a:rPr lang="en-GB" dirty="0">
                <a:latin typeface="Cambria" pitchFamily="18" charset="0"/>
              </a:rPr>
              <a:t>Why</a:t>
            </a:r>
            <a:r>
              <a:rPr lang="en-GB" dirty="0" smtClean="0">
                <a:latin typeface="Cambria" pitchFamily="18" charset="0"/>
              </a:rPr>
              <a:t>?</a:t>
            </a:r>
          </a:p>
          <a:p>
            <a:r>
              <a:rPr lang="en-GB" dirty="0" smtClean="0">
                <a:latin typeface="Cambria" pitchFamily="18" charset="0"/>
              </a:rPr>
              <a:t>Highest volume of in-migration flows occurs 20-24 age group – post university. Model doesn’t account for huge pull of socio-economic </a:t>
            </a:r>
            <a:r>
              <a:rPr lang="en-GB" dirty="0" smtClean="0">
                <a:latin typeface="Cambria" pitchFamily="18" charset="0"/>
              </a:rPr>
              <a:t>‘gravity’ </a:t>
            </a:r>
            <a:r>
              <a:rPr lang="en-GB" dirty="0">
                <a:latin typeface="Cambria" pitchFamily="18" charset="0"/>
              </a:rPr>
              <a:t>from the Capital </a:t>
            </a:r>
            <a:r>
              <a:rPr lang="en-GB" dirty="0" smtClean="0">
                <a:latin typeface="Cambria" pitchFamily="18" charset="0"/>
              </a:rPr>
              <a:t>for this age group (compared to other destinations in GB)</a:t>
            </a:r>
          </a:p>
          <a:p>
            <a:r>
              <a:rPr lang="en-GB" dirty="0" smtClean="0">
                <a:latin typeface="Cambria" pitchFamily="18" charset="0"/>
              </a:rPr>
              <a:t>Flows in other direction (some 6,500 people </a:t>
            </a:r>
            <a:r>
              <a:rPr lang="en-GB" dirty="0" err="1" smtClean="0">
                <a:latin typeface="Cambria" pitchFamily="18" charset="0"/>
              </a:rPr>
              <a:t>p.a</a:t>
            </a:r>
            <a:r>
              <a:rPr lang="en-GB" dirty="0" smtClean="0">
                <a:latin typeface="Cambria" pitchFamily="18" charset="0"/>
              </a:rPr>
              <a:t>) of 16-19 year olds are under-accounted for by model – model doesn’t account for significant higher education </a:t>
            </a:r>
            <a:r>
              <a:rPr lang="en-GB" dirty="0" smtClean="0">
                <a:latin typeface="Cambria" pitchFamily="18" charset="0"/>
              </a:rPr>
              <a:t>life course influence pulling students out of the </a:t>
            </a:r>
            <a:r>
              <a:rPr lang="en-GB" dirty="0" err="1" smtClean="0">
                <a:latin typeface="Cambria" pitchFamily="18" charset="0"/>
              </a:rPr>
              <a:t>Captial</a:t>
            </a:r>
            <a:endParaRPr lang="en-GB" dirty="0" smtClean="0">
              <a:latin typeface="Cambria" pitchFamily="18" charset="0"/>
            </a:endParaRPr>
          </a:p>
          <a:p>
            <a:r>
              <a:rPr lang="en-GB" dirty="0" smtClean="0">
                <a:latin typeface="Cambria" pitchFamily="18" charset="0"/>
              </a:rPr>
              <a:t>Over-prediction of flows within student towns and cities partially caused by balancing effect of other under-predicted flows in the closed model system</a:t>
            </a:r>
          </a:p>
          <a:p>
            <a:endParaRPr lang="en-GB" dirty="0"/>
          </a:p>
          <a:p>
            <a:endParaRPr lang="en-GB" dirty="0"/>
          </a:p>
        </p:txBody>
      </p:sp>
    </p:spTree>
    <p:custDataLst>
      <p:tags r:id="rId1"/>
    </p:custDataLst>
    <p:extLst>
      <p:ext uri="{BB962C8B-B14F-4D97-AF65-F5344CB8AC3E}">
        <p14:creationId xmlns:p14="http://schemas.microsoft.com/office/powerpoint/2010/main" val="933842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620688"/>
            <a:ext cx="8489950" cy="609600"/>
          </a:xfrm>
        </p:spPr>
        <p:txBody>
          <a:bodyPr/>
          <a:lstStyle/>
          <a:p>
            <a:r>
              <a:rPr lang="en-GB" dirty="0" smtClean="0"/>
              <a:t>Residual interpretation</a:t>
            </a:r>
            <a:endParaRPr lang="en-GB" dirty="0"/>
          </a:p>
        </p:txBody>
      </p:sp>
      <p:sp>
        <p:nvSpPr>
          <p:cNvPr id="3" name="Content Placeholder 2"/>
          <p:cNvSpPr>
            <a:spLocks noGrp="1"/>
          </p:cNvSpPr>
          <p:nvPr>
            <p:ph sz="half" idx="1"/>
            <p:custDataLst>
              <p:tags r:id="rId3"/>
            </p:custDataLst>
          </p:nvPr>
        </p:nvSpPr>
        <p:spPr>
          <a:xfrm>
            <a:off x="96821" y="1124744"/>
            <a:ext cx="4565734" cy="5436839"/>
          </a:xfrm>
        </p:spPr>
        <p:txBody>
          <a:bodyPr>
            <a:noAutofit/>
          </a:bodyPr>
          <a:lstStyle/>
          <a:p>
            <a:r>
              <a:rPr lang="en-GB" sz="1800" dirty="0">
                <a:latin typeface="Cambria" pitchFamily="18" charset="0"/>
              </a:rPr>
              <a:t>Model significantly </a:t>
            </a:r>
            <a:r>
              <a:rPr lang="en-GB" sz="1800" b="1" dirty="0">
                <a:latin typeface="Cambria" pitchFamily="18" charset="0"/>
              </a:rPr>
              <a:t>over-predicts flows between Dynamic London and Footloose, Middle Class Commuter Britain</a:t>
            </a:r>
            <a:r>
              <a:rPr lang="en-GB" sz="1800" dirty="0">
                <a:latin typeface="Cambria" pitchFamily="18" charset="0"/>
              </a:rPr>
              <a:t>, and </a:t>
            </a:r>
            <a:r>
              <a:rPr lang="en-GB" sz="1800" b="1" dirty="0" smtClean="0">
                <a:latin typeface="Cambria" pitchFamily="18" charset="0"/>
              </a:rPr>
              <a:t>under-predicts </a:t>
            </a:r>
            <a:r>
              <a:rPr lang="en-GB" sz="1800" b="1" dirty="0">
                <a:latin typeface="Cambria" pitchFamily="18" charset="0"/>
              </a:rPr>
              <a:t>flows within Footloose, Middle Class Commuter </a:t>
            </a:r>
            <a:r>
              <a:rPr lang="en-GB" sz="1800" b="1" dirty="0" smtClean="0">
                <a:latin typeface="Cambria" pitchFamily="18" charset="0"/>
              </a:rPr>
              <a:t>Britain - </a:t>
            </a:r>
            <a:r>
              <a:rPr lang="en-GB" sz="1800" dirty="0">
                <a:latin typeface="Cambria" pitchFamily="18" charset="0"/>
              </a:rPr>
              <a:t>Why</a:t>
            </a:r>
            <a:r>
              <a:rPr lang="en-GB" sz="1800" dirty="0" smtClean="0">
                <a:latin typeface="Cambria" pitchFamily="18" charset="0"/>
              </a:rPr>
              <a:t>?</a:t>
            </a:r>
            <a:endParaRPr lang="en-GB" sz="1800" b="1" dirty="0">
              <a:latin typeface="Cambria" pitchFamily="18" charset="0"/>
            </a:endParaRPr>
          </a:p>
          <a:p>
            <a:r>
              <a:rPr lang="en-GB" sz="1800" dirty="0" smtClean="0"/>
              <a:t>Likely </a:t>
            </a:r>
            <a:r>
              <a:rPr lang="en-GB" sz="1800" dirty="0" smtClean="0"/>
              <a:t>cause partially associated with the under-prediction of flows within the Footloose </a:t>
            </a:r>
            <a:r>
              <a:rPr lang="en-GB" sz="1800" dirty="0" smtClean="0"/>
              <a:t>cluster (3</a:t>
            </a:r>
            <a:r>
              <a:rPr lang="en-GB" sz="1800" baseline="30000" dirty="0" smtClean="0"/>
              <a:t>rd</a:t>
            </a:r>
            <a:r>
              <a:rPr lang="en-GB" sz="1800" dirty="0" smtClean="0"/>
              <a:t> highest at 30-44):</a:t>
            </a:r>
            <a:endParaRPr lang="en-GB" sz="1800" dirty="0"/>
          </a:p>
          <a:p>
            <a:pPr lvl="1"/>
            <a:r>
              <a:rPr lang="en-GB" sz="1800" dirty="0" smtClean="0"/>
              <a:t>With many migrants tethered to the cluster through employment in the Capital, moves unlikely </a:t>
            </a:r>
            <a:r>
              <a:rPr lang="en-GB" sz="1800" dirty="0" smtClean="0"/>
              <a:t>to be related </a:t>
            </a:r>
            <a:r>
              <a:rPr lang="en-GB" sz="1800" dirty="0" smtClean="0"/>
              <a:t>to change in status (student to employed or employed to retired) – more likely residential improvement (increase in family size?)</a:t>
            </a:r>
          </a:p>
          <a:p>
            <a:pPr lvl="1"/>
            <a:r>
              <a:rPr lang="en-GB" sz="1800" dirty="0" smtClean="0"/>
              <a:t>Therefore, distance unlikely to </a:t>
            </a:r>
            <a:r>
              <a:rPr lang="en-GB" sz="1800" dirty="0" smtClean="0"/>
              <a:t>depress within </a:t>
            </a:r>
            <a:r>
              <a:rPr lang="en-GB" sz="1800" dirty="0" smtClean="0"/>
              <a:t>cluster moves, leading to large </a:t>
            </a:r>
            <a:r>
              <a:rPr lang="en-GB" sz="1800" dirty="0" smtClean="0"/>
              <a:t>model under-prediction</a:t>
            </a:r>
            <a:endParaRPr lang="en-GB" sz="1800" dirty="0"/>
          </a:p>
        </p:txBody>
      </p:sp>
      <p:pic>
        <p:nvPicPr>
          <p:cNvPr id="1026"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673238" y="980728"/>
            <a:ext cx="42477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1141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Additional life course interpretations</a:t>
            </a:r>
            <a:endParaRPr lang="en-GB" dirty="0"/>
          </a:p>
        </p:txBody>
      </p:sp>
      <p:sp>
        <p:nvSpPr>
          <p:cNvPr id="3" name="Content Placeholder 2"/>
          <p:cNvSpPr>
            <a:spLocks noGrp="1"/>
          </p:cNvSpPr>
          <p:nvPr>
            <p:ph idx="1"/>
            <p:custDataLst>
              <p:tags r:id="rId3"/>
            </p:custDataLst>
          </p:nvPr>
        </p:nvSpPr>
        <p:spPr/>
        <p:txBody>
          <a:bodyPr/>
          <a:lstStyle/>
          <a:p>
            <a:r>
              <a:rPr lang="en-GB" dirty="0" smtClean="0"/>
              <a:t>Age groups 0-15 &amp; 30-44:</a:t>
            </a:r>
          </a:p>
          <a:p>
            <a:pPr lvl="1"/>
            <a:r>
              <a:rPr lang="en-GB" dirty="0" smtClean="0"/>
              <a:t>High rates of out-migration from Dynamic London Cluster to Middle Class Commuter cluster = down urban hierarchy move (Plane et al. 2005</a:t>
            </a:r>
            <a:r>
              <a:rPr lang="en-GB" dirty="0" smtClean="0"/>
              <a:t>)?</a:t>
            </a:r>
            <a:endParaRPr lang="en-GB" dirty="0" smtClean="0"/>
          </a:p>
          <a:p>
            <a:pPr lvl="1"/>
            <a:r>
              <a:rPr lang="en-GB" dirty="0" smtClean="0"/>
              <a:t>Yes, but </a:t>
            </a:r>
            <a:r>
              <a:rPr lang="en-GB" dirty="0" smtClean="0"/>
              <a:t>high frictional effects of distance and low flow distances reflect the strong economic pull of capital fighting pull of improved ‘family rearing’ opportunities outside the </a:t>
            </a:r>
            <a:r>
              <a:rPr lang="en-GB" dirty="0" smtClean="0"/>
              <a:t>Capital – thus limiting distance travelled</a:t>
            </a:r>
          </a:p>
          <a:p>
            <a:pPr lvl="1"/>
            <a:r>
              <a:rPr lang="en-GB" dirty="0" smtClean="0"/>
              <a:t>Strong interaction between two clusters important in internal migration profile of Britain – not just down the urban hierarchy in an unselective way</a:t>
            </a:r>
            <a:endParaRPr lang="en-GB" dirty="0" smtClean="0"/>
          </a:p>
          <a:p>
            <a:endParaRPr lang="en-GB" dirty="0" smtClean="0"/>
          </a:p>
          <a:p>
            <a:endParaRPr lang="en-GB" dirty="0" smtClean="0"/>
          </a:p>
          <a:p>
            <a:endParaRPr lang="en-GB" dirty="0"/>
          </a:p>
        </p:txBody>
      </p:sp>
    </p:spTree>
    <p:custDataLst>
      <p:tags r:id="rId1"/>
    </p:custDataLst>
    <p:extLst>
      <p:ext uri="{BB962C8B-B14F-4D97-AF65-F5344CB8AC3E}">
        <p14:creationId xmlns:p14="http://schemas.microsoft.com/office/powerpoint/2010/main" val="3587880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a:t>Additional life course interpretations</a:t>
            </a:r>
          </a:p>
        </p:txBody>
      </p:sp>
      <p:sp>
        <p:nvSpPr>
          <p:cNvPr id="3" name="Content Placeholder 2"/>
          <p:cNvSpPr>
            <a:spLocks noGrp="1"/>
          </p:cNvSpPr>
          <p:nvPr>
            <p:ph idx="1"/>
            <p:custDataLst>
              <p:tags r:id="rId3"/>
            </p:custDataLst>
          </p:nvPr>
        </p:nvSpPr>
        <p:spPr/>
        <p:txBody>
          <a:bodyPr/>
          <a:lstStyle/>
          <a:p>
            <a:r>
              <a:rPr lang="en-GB" dirty="0" smtClean="0"/>
              <a:t>Age group 16-19</a:t>
            </a:r>
          </a:p>
          <a:p>
            <a:pPr lvl="1"/>
            <a:r>
              <a:rPr lang="en-GB" dirty="0" smtClean="0"/>
              <a:t>Pull to Student Towns and Cities cluster considerable</a:t>
            </a:r>
          </a:p>
          <a:p>
            <a:pPr lvl="1"/>
            <a:r>
              <a:rPr lang="en-GB" dirty="0" smtClean="0"/>
              <a:t>As well as reflecting attraction of higher education, also reflects move up the urban hierarchy for non-students</a:t>
            </a:r>
          </a:p>
          <a:p>
            <a:pPr lvl="1"/>
            <a:r>
              <a:rPr lang="en-GB" dirty="0" smtClean="0"/>
              <a:t>Model residuals point to observed flow from footloose commuter cluster to student towns and cities being much higher than would be expected, perhaps reflecting the particular aspirations of the offspring of those in the well-off commuter </a:t>
            </a:r>
            <a:r>
              <a:rPr lang="en-GB" dirty="0" smtClean="0"/>
              <a:t>belt…</a:t>
            </a:r>
            <a:endParaRPr lang="en-GB" dirty="0" smtClean="0"/>
          </a:p>
          <a:p>
            <a:pPr lvl="1"/>
            <a:endParaRPr lang="en-GB" dirty="0" smtClean="0"/>
          </a:p>
          <a:p>
            <a:endParaRPr lang="en-GB" dirty="0"/>
          </a:p>
        </p:txBody>
      </p:sp>
    </p:spTree>
    <p:custDataLst>
      <p:tags r:id="rId1"/>
    </p:custDataLst>
    <p:extLst>
      <p:ext uri="{BB962C8B-B14F-4D97-AF65-F5344CB8AC3E}">
        <p14:creationId xmlns:p14="http://schemas.microsoft.com/office/powerpoint/2010/main" val="2178771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a:t>Life course interpretations</a:t>
            </a:r>
          </a:p>
        </p:txBody>
      </p:sp>
      <p:sp>
        <p:nvSpPr>
          <p:cNvPr id="3" name="Content Placeholder 2"/>
          <p:cNvSpPr>
            <a:spLocks noGrp="1"/>
          </p:cNvSpPr>
          <p:nvPr>
            <p:ph idx="1"/>
            <p:custDataLst>
              <p:tags r:id="rId3"/>
            </p:custDataLst>
          </p:nvPr>
        </p:nvSpPr>
        <p:spPr/>
        <p:txBody>
          <a:bodyPr/>
          <a:lstStyle/>
          <a:p>
            <a:r>
              <a:rPr lang="en-GB" dirty="0" smtClean="0"/>
              <a:t>Age group 20-24</a:t>
            </a:r>
          </a:p>
          <a:p>
            <a:pPr lvl="1"/>
            <a:r>
              <a:rPr lang="en-GB" dirty="0" smtClean="0"/>
              <a:t>Considerable exodus from Student Towns and Cities cluster – fuelled by search for post-higher education employment</a:t>
            </a:r>
          </a:p>
          <a:p>
            <a:pPr lvl="1"/>
            <a:r>
              <a:rPr lang="en-GB" dirty="0" smtClean="0"/>
              <a:t>Dynamic London cluster consistently most important destination (net terms</a:t>
            </a:r>
            <a:r>
              <a:rPr lang="en-GB" dirty="0" smtClean="0"/>
              <a:t>)</a:t>
            </a:r>
          </a:p>
          <a:p>
            <a:pPr lvl="1"/>
            <a:r>
              <a:rPr lang="en-GB" dirty="0" smtClean="0"/>
              <a:t>Also the age at which largest decline in migration propensity occurs – why?</a:t>
            </a:r>
          </a:p>
          <a:p>
            <a:pPr lvl="1"/>
            <a:r>
              <a:rPr lang="en-GB" dirty="0" smtClean="0"/>
              <a:t>Possible link to house price increases although correlation not necessarily causation (with only 10 years of data, hard to make robust linkage)</a:t>
            </a:r>
            <a:endParaRPr lang="en-GB" dirty="0" smtClean="0"/>
          </a:p>
          <a:p>
            <a:endParaRPr lang="en-GB" dirty="0"/>
          </a:p>
        </p:txBody>
      </p:sp>
    </p:spTree>
    <p:custDataLst>
      <p:tags r:id="rId1"/>
    </p:custDataLst>
    <p:extLst>
      <p:ext uri="{BB962C8B-B14F-4D97-AF65-F5344CB8AC3E}">
        <p14:creationId xmlns:p14="http://schemas.microsoft.com/office/powerpoint/2010/main" val="3711311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a:t>Life course interpretations</a:t>
            </a:r>
          </a:p>
        </p:txBody>
      </p:sp>
      <p:sp>
        <p:nvSpPr>
          <p:cNvPr id="3" name="Content Placeholder 2"/>
          <p:cNvSpPr>
            <a:spLocks noGrp="1"/>
          </p:cNvSpPr>
          <p:nvPr>
            <p:ph sz="half" idx="1"/>
            <p:custDataLst>
              <p:tags r:id="rId3"/>
            </p:custDataLst>
          </p:nvPr>
        </p:nvSpPr>
        <p:spPr>
          <a:xfrm>
            <a:off x="107504" y="1268760"/>
            <a:ext cx="4752528" cy="5436839"/>
          </a:xfrm>
        </p:spPr>
        <p:txBody>
          <a:bodyPr>
            <a:normAutofit fontScale="85000" lnSpcReduction="10000"/>
          </a:bodyPr>
          <a:lstStyle/>
          <a:p>
            <a:r>
              <a:rPr lang="en-GB" dirty="0" smtClean="0"/>
              <a:t>Age groups 45-59 and 60-74</a:t>
            </a:r>
          </a:p>
          <a:p>
            <a:pPr lvl="1"/>
            <a:r>
              <a:rPr lang="en-GB" dirty="0" smtClean="0"/>
              <a:t>Continued evidence of migration moves down the urban </a:t>
            </a:r>
            <a:r>
              <a:rPr lang="en-GB" dirty="0" smtClean="0"/>
              <a:t>hierarchy, although again a selective move down…</a:t>
            </a:r>
            <a:endParaRPr lang="en-GB" dirty="0" smtClean="0"/>
          </a:p>
          <a:p>
            <a:pPr lvl="1"/>
            <a:r>
              <a:rPr lang="en-GB" dirty="0" smtClean="0"/>
              <a:t>Net migration gains to Successful Family In-migrants and Coastal and Rural Retirement Migrants clusters from other clusters account for 8 of top 10 flows in 45-59 age group – fitting with pre-retirement transition (</a:t>
            </a:r>
            <a:r>
              <a:rPr lang="en-GB" dirty="0" err="1" smtClean="0"/>
              <a:t>Bures</a:t>
            </a:r>
            <a:r>
              <a:rPr lang="en-GB" dirty="0" smtClean="0"/>
              <a:t>, 1997, Plane and </a:t>
            </a:r>
            <a:r>
              <a:rPr lang="en-GB" dirty="0" err="1" smtClean="0"/>
              <a:t>Jurjevich</a:t>
            </a:r>
            <a:r>
              <a:rPr lang="en-GB" dirty="0" smtClean="0"/>
              <a:t>, 2009)</a:t>
            </a:r>
          </a:p>
          <a:p>
            <a:pPr lvl="1"/>
            <a:r>
              <a:rPr lang="en-GB" dirty="0" smtClean="0"/>
              <a:t>At 60-74 reduction in distance decay </a:t>
            </a:r>
            <a:r>
              <a:rPr lang="el-GR" dirty="0" smtClean="0">
                <a:latin typeface="Calibri"/>
                <a:cs typeface="Calibri"/>
              </a:rPr>
              <a:t>β</a:t>
            </a:r>
            <a:r>
              <a:rPr lang="en-GB" dirty="0">
                <a:latin typeface="Calibri"/>
                <a:cs typeface="Calibri"/>
              </a:rPr>
              <a:t> </a:t>
            </a:r>
            <a:r>
              <a:rPr lang="en-GB" dirty="0" smtClean="0">
                <a:latin typeface="Cambria" pitchFamily="18" charset="0"/>
                <a:cs typeface="Calibri"/>
              </a:rPr>
              <a:t>parameter after increasing friction since 20-24 indicates that at age of retirement, distance much less of barrier to migration moves</a:t>
            </a:r>
            <a:endParaRPr lang="en-GB" dirty="0" smtClean="0">
              <a:latin typeface="Cambria" pitchFamily="18" charset="0"/>
            </a:endParaRPr>
          </a:p>
          <a:p>
            <a:pPr lvl="1"/>
            <a:endParaRPr lang="en-GB" dirty="0" smtClean="0"/>
          </a:p>
          <a:p>
            <a:pPr lvl="1"/>
            <a:endParaRPr lang="en-GB" dirty="0" smtClean="0"/>
          </a:p>
          <a:p>
            <a:pPr lvl="1"/>
            <a:endParaRPr lang="en-GB" dirty="0" smtClean="0"/>
          </a:p>
          <a:p>
            <a:pPr lvl="1"/>
            <a:endParaRPr lang="en-GB" dirty="0"/>
          </a:p>
        </p:txBody>
      </p:sp>
      <p:pic>
        <p:nvPicPr>
          <p:cNvPr id="6" name="Picture 2"/>
          <p:cNvPicPr>
            <a:picLocks noGrp="1" noChangeAspect="1" noChangeArrowheads="1"/>
          </p:cNvPicPr>
          <p:nvPr>
            <p:ph sz="half" idx="2"/>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5016759" y="548680"/>
            <a:ext cx="4104456" cy="622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7237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Conclusions</a:t>
            </a:r>
            <a:endParaRPr lang="en-GB" dirty="0"/>
          </a:p>
        </p:txBody>
      </p:sp>
      <p:sp>
        <p:nvSpPr>
          <p:cNvPr id="3" name="Content Placeholder 2"/>
          <p:cNvSpPr>
            <a:spLocks noGrp="1"/>
          </p:cNvSpPr>
          <p:nvPr>
            <p:ph idx="1"/>
            <p:custDataLst>
              <p:tags r:id="rId3"/>
            </p:custDataLst>
          </p:nvPr>
        </p:nvSpPr>
        <p:spPr/>
        <p:txBody>
          <a:bodyPr>
            <a:normAutofit fontScale="92500"/>
          </a:bodyPr>
          <a:lstStyle/>
          <a:p>
            <a:pPr>
              <a:defRPr/>
            </a:pPr>
            <a:r>
              <a:rPr lang="en-GB" dirty="0" smtClean="0"/>
              <a:t>Pattern of internal migration very stable in between 1999-2008</a:t>
            </a:r>
          </a:p>
          <a:p>
            <a:pPr>
              <a:defRPr/>
            </a:pPr>
            <a:r>
              <a:rPr lang="en-GB" dirty="0" smtClean="0"/>
              <a:t>London</a:t>
            </a:r>
            <a:r>
              <a:rPr lang="en-GB" dirty="0"/>
              <a:t>, consistently highest rates of internal migration but net loser of migrants over 10 year period. Rates well above average when effects of distance and age accounted for. </a:t>
            </a:r>
          </a:p>
          <a:p>
            <a:pPr>
              <a:defRPr/>
            </a:pPr>
            <a:r>
              <a:rPr lang="en-GB" dirty="0"/>
              <a:t>High migration exchanges between London and Footloose Commuter cluster. </a:t>
            </a:r>
          </a:p>
          <a:p>
            <a:pPr>
              <a:defRPr/>
            </a:pPr>
            <a:r>
              <a:rPr lang="en-GB" dirty="0"/>
              <a:t>Declining industrial, working class cluster consistently low rates over 10 year period, even when controlling for age </a:t>
            </a:r>
            <a:r>
              <a:rPr lang="en-GB" dirty="0" smtClean="0"/>
              <a:t>profile.</a:t>
            </a:r>
            <a:endParaRPr lang="en-GB" dirty="0"/>
          </a:p>
          <a:p>
            <a:pPr>
              <a:defRPr/>
            </a:pPr>
            <a:r>
              <a:rPr lang="en-GB" dirty="0"/>
              <a:t>Student Towns and Cities high rates of migration can be attributed almost entirely to the huge influx of young student migrants and exodus of graduates. </a:t>
            </a:r>
          </a:p>
          <a:p>
            <a:pPr>
              <a:defRPr/>
            </a:pPr>
            <a:r>
              <a:rPr lang="en-GB" dirty="0" smtClean="0"/>
              <a:t>National flows </a:t>
            </a:r>
            <a:r>
              <a:rPr lang="en-GB" dirty="0"/>
              <a:t>dominated by 20-24 age group </a:t>
            </a:r>
            <a:r>
              <a:rPr lang="en-GB" dirty="0" smtClean="0"/>
              <a:t>but </a:t>
            </a:r>
            <a:r>
              <a:rPr lang="en-GB" dirty="0"/>
              <a:t>decline in overall migration propensity of this group for most </a:t>
            </a:r>
            <a:r>
              <a:rPr lang="en-GB" dirty="0" smtClean="0"/>
              <a:t>clusters – possible correlation with house price fluctuations</a:t>
            </a:r>
            <a:endParaRPr lang="en-GB" dirty="0"/>
          </a:p>
        </p:txBody>
      </p:sp>
    </p:spTree>
    <p:custDataLst>
      <p:tags r:id="rId1"/>
    </p:custDataLst>
    <p:extLst>
      <p:ext uri="{BB962C8B-B14F-4D97-AF65-F5344CB8AC3E}">
        <p14:creationId xmlns:p14="http://schemas.microsoft.com/office/powerpoint/2010/main" val="3668718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defRPr/>
            </a:pPr>
            <a:r>
              <a:rPr lang="en-GB" dirty="0" smtClean="0"/>
              <a:t>Conclusions</a:t>
            </a:r>
            <a:endParaRPr lang="en-GB" dirty="0"/>
          </a:p>
        </p:txBody>
      </p:sp>
      <p:sp>
        <p:nvSpPr>
          <p:cNvPr id="3" name="Content Placeholder 2"/>
          <p:cNvSpPr>
            <a:spLocks noGrp="1"/>
          </p:cNvSpPr>
          <p:nvPr>
            <p:ph idx="1"/>
            <p:custDataLst>
              <p:tags r:id="rId3"/>
            </p:custDataLst>
          </p:nvPr>
        </p:nvSpPr>
        <p:spPr/>
        <p:txBody>
          <a:bodyPr>
            <a:normAutofit lnSpcReduction="10000"/>
          </a:bodyPr>
          <a:lstStyle/>
          <a:p>
            <a:pPr>
              <a:defRPr/>
            </a:pPr>
            <a:r>
              <a:rPr lang="en-GB" dirty="0" smtClean="0"/>
              <a:t>Spatial interaction models have shown the large influence of spatial structure on flows within the system</a:t>
            </a:r>
          </a:p>
          <a:p>
            <a:pPr>
              <a:defRPr/>
            </a:pPr>
            <a:r>
              <a:rPr lang="en-GB" dirty="0" smtClean="0"/>
              <a:t>Many of the flows between clusters the inevitable consequence of ‘social gravity’ – origin and destination migrant masses and the average distance between districts within clusters - the pattern is stable over time</a:t>
            </a:r>
          </a:p>
          <a:p>
            <a:pPr>
              <a:defRPr/>
            </a:pPr>
            <a:r>
              <a:rPr lang="en-GB" dirty="0" smtClean="0"/>
              <a:t>Model residuals point to non-spatial system influences acting most heavily on flows within and between Dynamic London, Student Towns and Cities and Footloose, Middle Class, Commuter Britain</a:t>
            </a:r>
          </a:p>
          <a:p>
            <a:pPr>
              <a:defRPr/>
            </a:pPr>
            <a:r>
              <a:rPr lang="en-GB" dirty="0" smtClean="0"/>
              <a:t>Different clusters appear to have particular life-course associations which can offer some explanations for </a:t>
            </a:r>
            <a:r>
              <a:rPr lang="en-GB" dirty="0" smtClean="0"/>
              <a:t>migration patterns between 1999 and 2008 where spatial interaction models cannot account for the whole story</a:t>
            </a:r>
            <a:endParaRPr lang="en-GB" dirty="0"/>
          </a:p>
        </p:txBody>
      </p:sp>
    </p:spTree>
    <p:custDataLst>
      <p:tags r:id="rId1"/>
    </p:custDataLst>
    <p:extLst>
      <p:ext uri="{BB962C8B-B14F-4D97-AF65-F5344CB8AC3E}">
        <p14:creationId xmlns:p14="http://schemas.microsoft.com/office/powerpoint/2010/main" val="2082921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References	</a:t>
            </a:r>
            <a:endParaRPr lang="en-GB" dirty="0"/>
          </a:p>
        </p:txBody>
      </p:sp>
      <p:sp>
        <p:nvSpPr>
          <p:cNvPr id="3" name="Content Placeholder 2"/>
          <p:cNvSpPr>
            <a:spLocks noGrp="1"/>
          </p:cNvSpPr>
          <p:nvPr>
            <p:ph idx="1"/>
            <p:custDataLst>
              <p:tags r:id="rId3"/>
            </p:custDataLst>
          </p:nvPr>
        </p:nvSpPr>
        <p:spPr/>
        <p:txBody>
          <a:bodyPr>
            <a:normAutofit fontScale="85000" lnSpcReduction="20000"/>
          </a:bodyPr>
          <a:lstStyle/>
          <a:p>
            <a:r>
              <a:rPr lang="en-GB" dirty="0" err="1" smtClean="0"/>
              <a:t>Bures</a:t>
            </a:r>
            <a:r>
              <a:rPr lang="en-GB" dirty="0"/>
              <a:t>, R. M. (1997), 'Migration and the life course: is there a retirement transition?', </a:t>
            </a:r>
            <a:r>
              <a:rPr lang="en-GB" i="1" dirty="0" err="1"/>
              <a:t>Int</a:t>
            </a:r>
            <a:r>
              <a:rPr lang="en-GB" i="1" dirty="0"/>
              <a:t> J </a:t>
            </a:r>
            <a:r>
              <a:rPr lang="en-GB" i="1" dirty="0" err="1"/>
              <a:t>Popul</a:t>
            </a:r>
            <a:r>
              <a:rPr lang="en-GB" i="1" dirty="0"/>
              <a:t> </a:t>
            </a:r>
            <a:r>
              <a:rPr lang="en-GB" i="1" dirty="0" err="1"/>
              <a:t>Geogr</a:t>
            </a:r>
            <a:r>
              <a:rPr lang="en-GB" i="1" dirty="0"/>
              <a:t>,</a:t>
            </a:r>
            <a:r>
              <a:rPr lang="en-GB" dirty="0"/>
              <a:t> 3 (2), 109-19</a:t>
            </a:r>
            <a:r>
              <a:rPr lang="en-GB" dirty="0" smtClean="0"/>
              <a:t>.</a:t>
            </a:r>
          </a:p>
          <a:p>
            <a:r>
              <a:rPr lang="en-GB" dirty="0"/>
              <a:t>Dennett, A. and Stillwell, J. (2009), ' A new migration classification for local authority districts in Britain', Working Paper 09/2, School of Geography, University of Leeds, Leeds</a:t>
            </a:r>
            <a:r>
              <a:rPr lang="en-GB" dirty="0" smtClean="0"/>
              <a:t>.</a:t>
            </a:r>
            <a:endParaRPr lang="en-GB" dirty="0"/>
          </a:p>
          <a:p>
            <a:r>
              <a:rPr lang="en-GB" dirty="0" smtClean="0"/>
              <a:t>Dennett</a:t>
            </a:r>
            <a:r>
              <a:rPr lang="en-GB" dirty="0"/>
              <a:t>, A. and Rees, P. (2010), 'Estimates of internal migration flows for the UK, 2000-2007', </a:t>
            </a:r>
            <a:r>
              <a:rPr lang="en-GB" i="1" dirty="0"/>
              <a:t>Population Trends,</a:t>
            </a:r>
            <a:r>
              <a:rPr lang="en-GB" dirty="0"/>
              <a:t> 140 (1), 82-105</a:t>
            </a:r>
            <a:r>
              <a:rPr lang="en-GB" dirty="0" smtClean="0"/>
              <a:t>.</a:t>
            </a:r>
          </a:p>
          <a:p>
            <a:r>
              <a:rPr lang="en-GB" dirty="0"/>
              <a:t>Dennett, A. and Stillwell, J. (2010), 'Internal migration in Britain, 2000–01, examined through an area classification framework', </a:t>
            </a:r>
            <a:r>
              <a:rPr lang="en-GB" i="1" dirty="0"/>
              <a:t>Population, Space and Place,</a:t>
            </a:r>
            <a:r>
              <a:rPr lang="en-GB" dirty="0"/>
              <a:t> 16 (6), 517-38.</a:t>
            </a:r>
          </a:p>
          <a:p>
            <a:r>
              <a:rPr lang="en-GB" dirty="0" smtClean="0"/>
              <a:t>Plane</a:t>
            </a:r>
            <a:r>
              <a:rPr lang="en-GB" dirty="0"/>
              <a:t>, D.A., </a:t>
            </a:r>
            <a:r>
              <a:rPr lang="en-GB" dirty="0" err="1"/>
              <a:t>Henrie</a:t>
            </a:r>
            <a:r>
              <a:rPr lang="en-GB" dirty="0"/>
              <a:t>, C.J., and Perry, M.J. (2005), 'Migration up and down the urban hierarchy and across the life course', </a:t>
            </a:r>
            <a:r>
              <a:rPr lang="en-GB" i="1" dirty="0"/>
              <a:t>PNAS,</a:t>
            </a:r>
            <a:r>
              <a:rPr lang="en-GB" dirty="0"/>
              <a:t> 102 (43), 15313-18</a:t>
            </a:r>
            <a:r>
              <a:rPr lang="en-GB" dirty="0" smtClean="0"/>
              <a:t>.</a:t>
            </a:r>
          </a:p>
          <a:p>
            <a:r>
              <a:rPr lang="en-GB" dirty="0"/>
              <a:t>Plane, D.A. and </a:t>
            </a:r>
            <a:r>
              <a:rPr lang="en-GB" dirty="0" err="1"/>
              <a:t>Jurjevich</a:t>
            </a:r>
            <a:r>
              <a:rPr lang="en-GB" dirty="0"/>
              <a:t>, J.R. (2009), 'Ties That No Longer Bind? The Patterns and Repercussions of Age-Articulated Migration', </a:t>
            </a:r>
            <a:r>
              <a:rPr lang="en-GB" i="1" dirty="0"/>
              <a:t>The Professional Geographer,</a:t>
            </a:r>
            <a:r>
              <a:rPr lang="en-GB" dirty="0"/>
              <a:t> 61 (1), 4 - 20</a:t>
            </a:r>
            <a:r>
              <a:rPr lang="en-GB" dirty="0" smtClean="0"/>
              <a:t>.</a:t>
            </a:r>
          </a:p>
          <a:p>
            <a:r>
              <a:rPr lang="en-GB" dirty="0" err="1"/>
              <a:t>Raymer</a:t>
            </a:r>
            <a:r>
              <a:rPr lang="en-GB" dirty="0"/>
              <a:t>, J. and </a:t>
            </a:r>
            <a:r>
              <a:rPr lang="en-GB" dirty="0" err="1"/>
              <a:t>Giulietti</a:t>
            </a:r>
            <a:r>
              <a:rPr lang="en-GB" dirty="0"/>
              <a:t>, C. (2009), 'Ethnic migration between area groups in England and Wales', </a:t>
            </a:r>
            <a:r>
              <a:rPr lang="en-GB" i="1" dirty="0"/>
              <a:t>Area,</a:t>
            </a:r>
            <a:r>
              <a:rPr lang="en-GB" dirty="0"/>
              <a:t> 41 (4), 435-51.</a:t>
            </a:r>
          </a:p>
          <a:p>
            <a:endParaRPr lang="en-GB" dirty="0"/>
          </a:p>
          <a:p>
            <a:endParaRPr lang="en-GB" dirty="0"/>
          </a:p>
        </p:txBody>
      </p:sp>
    </p:spTree>
    <p:custDataLst>
      <p:tags r:id="rId1"/>
    </p:custDataLst>
    <p:extLst>
      <p:ext uri="{BB962C8B-B14F-4D97-AF65-F5344CB8AC3E}">
        <p14:creationId xmlns:p14="http://schemas.microsoft.com/office/powerpoint/2010/main" val="4014130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Outline</a:t>
            </a:r>
            <a:endParaRPr lang="en-GB" dirty="0"/>
          </a:p>
        </p:txBody>
      </p:sp>
      <p:sp>
        <p:nvSpPr>
          <p:cNvPr id="3" name="Content Placeholder 2"/>
          <p:cNvSpPr>
            <a:spLocks noGrp="1"/>
          </p:cNvSpPr>
          <p:nvPr>
            <p:ph idx="1"/>
            <p:custDataLst>
              <p:tags r:id="rId3"/>
            </p:custDataLst>
          </p:nvPr>
        </p:nvSpPr>
        <p:spPr/>
        <p:txBody>
          <a:bodyPr/>
          <a:lstStyle/>
          <a:p>
            <a:r>
              <a:rPr lang="en-GB" dirty="0" smtClean="0"/>
              <a:t>Background</a:t>
            </a:r>
          </a:p>
          <a:p>
            <a:r>
              <a:rPr lang="en-GB" dirty="0" smtClean="0"/>
              <a:t>Aims and data sources used</a:t>
            </a:r>
          </a:p>
          <a:p>
            <a:r>
              <a:rPr lang="en-GB" dirty="0" smtClean="0"/>
              <a:t>The main characteristics of internal migration in Britain between 1999 and 2008</a:t>
            </a:r>
          </a:p>
          <a:p>
            <a:r>
              <a:rPr lang="en-GB" dirty="0" smtClean="0"/>
              <a:t>Introduction to the internal ‘Migration Classification’ for local authority districts </a:t>
            </a:r>
          </a:p>
          <a:p>
            <a:r>
              <a:rPr lang="en-GB" dirty="0" smtClean="0"/>
              <a:t>Models of internal migration - the influence of spatial structure on internal migration in Britain</a:t>
            </a:r>
          </a:p>
          <a:p>
            <a:r>
              <a:rPr lang="en-GB" dirty="0" smtClean="0"/>
              <a:t>Life-course explanations for internal migration patterns in the context of the Migration Classification</a:t>
            </a:r>
          </a:p>
          <a:p>
            <a:r>
              <a:rPr lang="en-GB" dirty="0" smtClean="0"/>
              <a:t>Conclusions</a:t>
            </a:r>
          </a:p>
          <a:p>
            <a:endParaRPr lang="en-GB" dirty="0"/>
          </a:p>
        </p:txBody>
      </p:sp>
    </p:spTree>
    <p:custDataLst>
      <p:tags r:id="rId1"/>
    </p:custDataLst>
    <p:extLst>
      <p:ext uri="{BB962C8B-B14F-4D97-AF65-F5344CB8AC3E}">
        <p14:creationId xmlns:p14="http://schemas.microsoft.com/office/powerpoint/2010/main" val="855682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r>
              <a:rPr lang="en-GB" dirty="0" smtClean="0"/>
              <a:t>Thank you</a:t>
            </a:r>
            <a:endParaRPr lang="en-GB" dirty="0"/>
          </a:p>
        </p:txBody>
      </p:sp>
      <p:sp>
        <p:nvSpPr>
          <p:cNvPr id="3" name="Subtitle 2"/>
          <p:cNvSpPr>
            <a:spLocks noGrp="1"/>
          </p:cNvSpPr>
          <p:nvPr>
            <p:ph type="subTitle" idx="1"/>
            <p:custDataLst>
              <p:tags r:id="rId3"/>
            </p:custDataLst>
          </p:nvPr>
        </p:nvSpPr>
        <p:spPr/>
        <p:txBody>
          <a:bodyPr/>
          <a:lstStyle/>
          <a:p>
            <a:r>
              <a:rPr lang="en-GB" dirty="0" smtClean="0"/>
              <a:t>Adam </a:t>
            </a:r>
            <a:r>
              <a:rPr lang="en-GB" dirty="0" smtClean="0"/>
              <a:t>Dennett</a:t>
            </a:r>
            <a:endParaRPr lang="en-GB" dirty="0" smtClean="0"/>
          </a:p>
          <a:p>
            <a:r>
              <a:rPr lang="en-GB" dirty="0" smtClean="0">
                <a:hlinkClick r:id="rId6"/>
              </a:rPr>
              <a:t>a.dennett@ucl.ac.uk</a:t>
            </a:r>
            <a:endParaRPr lang="en-GB" dirty="0" smtClean="0"/>
          </a:p>
          <a:p>
            <a:r>
              <a:rPr lang="en-GB" dirty="0" smtClean="0">
                <a:hlinkClick r:id="rId7"/>
              </a:rPr>
              <a:t>http://adamdennett.co.uk</a:t>
            </a:r>
            <a:endParaRPr lang="en-GB" dirty="0" smtClean="0"/>
          </a:p>
          <a:p>
            <a:endParaRPr lang="en-GB" dirty="0" smtClean="0"/>
          </a:p>
          <a:p>
            <a:endParaRPr lang="en-GB" dirty="0"/>
          </a:p>
        </p:txBody>
      </p:sp>
      <p:pic>
        <p:nvPicPr>
          <p:cNvPr id="7170" name="Picture 2" descr="C:\Users\Adam\Pictures\adam_dennett_QR_Code.jpg"/>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5940152" y="3645024"/>
            <a:ext cx="3010272" cy="30102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7959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Aims</a:t>
            </a:r>
            <a:endParaRPr lang="en-GB" dirty="0"/>
          </a:p>
        </p:txBody>
      </p:sp>
      <p:sp>
        <p:nvSpPr>
          <p:cNvPr id="3" name="Content Placeholder 2"/>
          <p:cNvSpPr>
            <a:spLocks noGrp="1"/>
          </p:cNvSpPr>
          <p:nvPr>
            <p:ph idx="1"/>
            <p:custDataLst>
              <p:tags r:id="rId3"/>
            </p:custDataLst>
          </p:nvPr>
        </p:nvSpPr>
        <p:spPr/>
        <p:txBody>
          <a:bodyPr/>
          <a:lstStyle/>
          <a:p>
            <a:r>
              <a:rPr lang="en-GB" dirty="0" smtClean="0"/>
              <a:t>To examine the main characteristics of internal migration in Britain between 1999 and 2008 using data from NHS patient registers</a:t>
            </a:r>
          </a:p>
          <a:p>
            <a:r>
              <a:rPr lang="en-GB" dirty="0" smtClean="0"/>
              <a:t>To introduce the CIDER Migration Classification as a vehicle for analysing patient register internal migration data in Britain</a:t>
            </a:r>
          </a:p>
          <a:p>
            <a:r>
              <a:rPr lang="en-GB" dirty="0" smtClean="0"/>
              <a:t>To examine the insights into internal migration patterns spatial interaction models can offer</a:t>
            </a:r>
          </a:p>
          <a:p>
            <a:r>
              <a:rPr lang="en-GB" dirty="0" smtClean="0"/>
              <a:t>To explore, where spatial structure explanations fall short, the effect of life course influences on internal migration in the context of Migration Classification area types </a:t>
            </a:r>
            <a:endParaRPr lang="en-GB" dirty="0"/>
          </a:p>
        </p:txBody>
      </p:sp>
    </p:spTree>
    <p:custDataLst>
      <p:tags r:id="rId1"/>
    </p:custDataLst>
    <p:extLst>
      <p:ext uri="{BB962C8B-B14F-4D97-AF65-F5344CB8AC3E}">
        <p14:creationId xmlns:p14="http://schemas.microsoft.com/office/powerpoint/2010/main" val="1324416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smtClean="0"/>
              <a:t>Data sources</a:t>
            </a:r>
            <a:endParaRPr lang="en-GB" dirty="0"/>
          </a:p>
        </p:txBody>
      </p:sp>
      <p:sp>
        <p:nvSpPr>
          <p:cNvPr id="3" name="Content Placeholder 2"/>
          <p:cNvSpPr>
            <a:spLocks noGrp="1"/>
          </p:cNvSpPr>
          <p:nvPr>
            <p:ph sz="half" idx="1"/>
            <p:custDataLst>
              <p:tags r:id="rId3"/>
            </p:custDataLst>
          </p:nvPr>
        </p:nvSpPr>
        <p:spPr>
          <a:xfrm>
            <a:off x="323528" y="1196752"/>
            <a:ext cx="8418264" cy="1189112"/>
          </a:xfrm>
        </p:spPr>
        <p:txBody>
          <a:bodyPr/>
          <a:lstStyle/>
          <a:p>
            <a:r>
              <a:rPr lang="en-GB" dirty="0" smtClean="0"/>
              <a:t>Mid 1998-99 to Mid 2007-08 , GB, inter-district flow estimates derived mainly from NHS Patient Registers, disaggregated by 8 broad age groups.</a:t>
            </a:r>
          </a:p>
          <a:p>
            <a:r>
              <a:rPr lang="en-GB" dirty="0" smtClean="0"/>
              <a:t>Full 408x408 matrices estimated from several datasets using technique outlined by Dennett and Rees (2010) - 8% final data are estimates</a:t>
            </a:r>
          </a:p>
          <a:p>
            <a:endParaRPr lang="en-GB" dirty="0"/>
          </a:p>
        </p:txBody>
      </p:sp>
      <p:graphicFrame>
        <p:nvGraphicFramePr>
          <p:cNvPr id="5" name="Content Placeholder 4"/>
          <p:cNvGraphicFramePr>
            <a:graphicFrameLocks noGrp="1"/>
          </p:cNvGraphicFramePr>
          <p:nvPr>
            <p:ph sz="half" idx="2"/>
            <p:custDataLst>
              <p:tags r:id="rId4"/>
            </p:custDataLst>
            <p:extLst>
              <p:ext uri="{D42A27DB-BD31-4B8C-83A1-F6EECF244321}">
                <p14:modId xmlns:p14="http://schemas.microsoft.com/office/powerpoint/2010/main" val="4200686660"/>
              </p:ext>
            </p:extLst>
          </p:nvPr>
        </p:nvGraphicFramePr>
        <p:xfrm>
          <a:off x="179513" y="3933058"/>
          <a:ext cx="8784975" cy="2808311"/>
        </p:xfrm>
        <a:graphic>
          <a:graphicData uri="http://schemas.openxmlformats.org/drawingml/2006/table">
            <a:tbl>
              <a:tblPr firstRow="1" bandRow="1">
                <a:tableStyleId>{5C22544A-7EE6-4342-B048-85BDC9FD1C3A}</a:tableStyleId>
              </a:tblPr>
              <a:tblGrid>
                <a:gridCol w="1756995"/>
                <a:gridCol w="1756995"/>
                <a:gridCol w="1756995"/>
                <a:gridCol w="1756995"/>
                <a:gridCol w="1756995"/>
              </a:tblGrid>
              <a:tr h="206952">
                <a:tc>
                  <a:txBody>
                    <a:bodyPr/>
                    <a:lstStyle/>
                    <a:p>
                      <a:pPr algn="l" fontAlgn="b"/>
                      <a:r>
                        <a:rPr lang="en-GB" sz="1200" b="0" i="0" u="none" strike="noStrike" dirty="0">
                          <a:solidFill>
                            <a:srgbClr val="000000"/>
                          </a:solidFill>
                          <a:effectLst/>
                          <a:latin typeface="Calibri"/>
                        </a:rPr>
                        <a:t>Data set</a:t>
                      </a:r>
                    </a:p>
                  </a:txBody>
                  <a:tcPr marL="9525" marR="9525" marT="9525" marB="0" anchor="b"/>
                </a:tc>
                <a:tc>
                  <a:txBody>
                    <a:bodyPr/>
                    <a:lstStyle/>
                    <a:p>
                      <a:pPr algn="l" fontAlgn="b"/>
                      <a:r>
                        <a:rPr lang="en-GB" sz="1200" b="0" i="0" u="none" strike="noStrike" dirty="0">
                          <a:solidFill>
                            <a:srgbClr val="000000"/>
                          </a:solidFill>
                          <a:effectLst/>
                          <a:latin typeface="Calibri"/>
                        </a:rPr>
                        <a:t>Spatial scale and coverage</a:t>
                      </a:r>
                    </a:p>
                  </a:txBody>
                  <a:tcPr marL="9525" marR="9525" marT="9525" marB="0" anchor="b"/>
                </a:tc>
                <a:tc>
                  <a:txBody>
                    <a:bodyPr/>
                    <a:lstStyle/>
                    <a:p>
                      <a:pPr algn="l" fontAlgn="b"/>
                      <a:r>
                        <a:rPr lang="en-GB" sz="1200" b="0" i="0" u="none" strike="noStrike" dirty="0">
                          <a:solidFill>
                            <a:srgbClr val="000000"/>
                          </a:solidFill>
                          <a:effectLst/>
                          <a:latin typeface="Calibri"/>
                        </a:rPr>
                        <a:t>Time periods</a:t>
                      </a:r>
                    </a:p>
                  </a:txBody>
                  <a:tcPr marL="9525" marR="9525" marT="9525" marB="0" anchor="b"/>
                </a:tc>
                <a:tc>
                  <a:txBody>
                    <a:bodyPr/>
                    <a:lstStyle/>
                    <a:p>
                      <a:pPr algn="l" fontAlgn="b"/>
                      <a:r>
                        <a:rPr lang="en-GB" sz="1200" b="0" i="0" u="none" strike="noStrike" dirty="0">
                          <a:solidFill>
                            <a:srgbClr val="000000"/>
                          </a:solidFill>
                          <a:effectLst/>
                          <a:latin typeface="Calibri"/>
                        </a:rPr>
                        <a:t>Variables</a:t>
                      </a:r>
                    </a:p>
                  </a:txBody>
                  <a:tcPr marL="9525" marR="9525" marT="9525" marB="0" anchor="b"/>
                </a:tc>
                <a:tc>
                  <a:txBody>
                    <a:bodyPr/>
                    <a:lstStyle/>
                    <a:p>
                      <a:pPr algn="l" fontAlgn="b"/>
                      <a:r>
                        <a:rPr lang="en-GB" sz="1200" b="0" i="0" u="none" strike="noStrike" dirty="0">
                          <a:solidFill>
                            <a:srgbClr val="000000"/>
                          </a:solidFill>
                          <a:effectLst/>
                          <a:latin typeface="Calibri"/>
                        </a:rPr>
                        <a:t>Source</a:t>
                      </a:r>
                    </a:p>
                  </a:txBody>
                  <a:tcPr marL="9525" marR="9525" marT="9525" marB="0" anchor="b"/>
                </a:tc>
              </a:tr>
              <a:tr h="598604">
                <a:tc>
                  <a:txBody>
                    <a:bodyPr/>
                    <a:lstStyle/>
                    <a:p>
                      <a:pPr algn="l" fontAlgn="b"/>
                      <a:r>
                        <a:rPr lang="en-GB" sz="1100" b="0" i="0" u="none" strike="noStrike">
                          <a:solidFill>
                            <a:srgbClr val="000000"/>
                          </a:solidFill>
                          <a:effectLst/>
                          <a:latin typeface="Calibri"/>
                        </a:rPr>
                        <a:t>2001 Census Special Migration Statistics</a:t>
                      </a:r>
                    </a:p>
                  </a:txBody>
                  <a:tcPr marL="9525" marR="9525" marT="9525" marB="0" anchor="b"/>
                </a:tc>
                <a:tc>
                  <a:txBody>
                    <a:bodyPr/>
                    <a:lstStyle/>
                    <a:p>
                      <a:pPr algn="l" fontAlgn="b"/>
                      <a:r>
                        <a:rPr lang="en-GB" sz="1100" b="0" i="0" u="none" strike="noStrike" dirty="0">
                          <a:solidFill>
                            <a:srgbClr val="000000"/>
                          </a:solidFill>
                          <a:effectLst/>
                          <a:latin typeface="Calibri"/>
                        </a:rPr>
                        <a:t>District  UK coverage</a:t>
                      </a:r>
                    </a:p>
                  </a:txBody>
                  <a:tcPr marL="9525" marR="9525" marT="9525" marB="0" anchor="b"/>
                </a:tc>
                <a:tc>
                  <a:txBody>
                    <a:bodyPr/>
                    <a:lstStyle/>
                    <a:p>
                      <a:pPr algn="l" fontAlgn="b"/>
                      <a:r>
                        <a:rPr lang="en-GB" sz="1100" b="0" i="0" u="none" strike="noStrike" dirty="0">
                          <a:solidFill>
                            <a:srgbClr val="000000"/>
                          </a:solidFill>
                          <a:effectLst/>
                          <a:latin typeface="Calibri"/>
                        </a:rPr>
                        <a:t>Mid 2000-01</a:t>
                      </a:r>
                    </a:p>
                  </a:txBody>
                  <a:tcPr marL="9525" marR="9525" marT="9525" marB="0" anchor="b"/>
                </a:tc>
                <a:tc>
                  <a:txBody>
                    <a:bodyPr/>
                    <a:lstStyle/>
                    <a:p>
                      <a:pPr algn="l" fontAlgn="b"/>
                      <a:r>
                        <a:rPr lang="en-GB" sz="1100" b="0" i="0" u="none" strike="noStrike">
                          <a:solidFill>
                            <a:srgbClr val="000000"/>
                          </a:solidFill>
                          <a:effectLst/>
                          <a:latin typeface="Calibri"/>
                        </a:rPr>
                        <a:t>Total migrants and migrants by broad age group 8 variables</a:t>
                      </a:r>
                    </a:p>
                  </a:txBody>
                  <a:tcPr marL="9525" marR="9525" marT="9525" marB="0" anchor="b"/>
                </a:tc>
                <a:tc>
                  <a:txBody>
                    <a:bodyPr/>
                    <a:lstStyle/>
                    <a:p>
                      <a:pPr algn="l" fontAlgn="b"/>
                      <a:r>
                        <a:rPr lang="en-GB" sz="1100" b="0" i="0" u="none" strike="noStrike" dirty="0">
                          <a:solidFill>
                            <a:srgbClr val="000000"/>
                          </a:solidFill>
                          <a:effectLst/>
                          <a:latin typeface="Calibri"/>
                        </a:rPr>
                        <a:t>http://cider.census.ac.uk</a:t>
                      </a:r>
                    </a:p>
                  </a:txBody>
                  <a:tcPr marL="9525" marR="9525" marT="9525" marB="0" anchor="b"/>
                </a:tc>
              </a:tr>
              <a:tr h="402776">
                <a:tc>
                  <a:txBody>
                    <a:bodyPr/>
                    <a:lstStyle/>
                    <a:p>
                      <a:pPr algn="l" fontAlgn="b"/>
                      <a:r>
                        <a:rPr lang="en-GB" sz="1100" b="0" i="0" u="none" strike="noStrike">
                          <a:solidFill>
                            <a:srgbClr val="000000"/>
                          </a:solidFill>
                          <a:effectLst/>
                          <a:latin typeface="Calibri"/>
                        </a:rPr>
                        <a:t>Patient register migration data</a:t>
                      </a:r>
                    </a:p>
                  </a:txBody>
                  <a:tcPr marL="9525" marR="9525" marT="9525" marB="0" anchor="b"/>
                </a:tc>
                <a:tc>
                  <a:txBody>
                    <a:bodyPr/>
                    <a:lstStyle/>
                    <a:p>
                      <a:pPr algn="l" fontAlgn="b"/>
                      <a:r>
                        <a:rPr lang="en-GB" sz="1100" b="0" i="0" u="none" strike="noStrike">
                          <a:solidFill>
                            <a:srgbClr val="000000"/>
                          </a:solidFill>
                          <a:effectLst/>
                          <a:latin typeface="Calibri"/>
                        </a:rPr>
                        <a:t>District - England and Wales coverage</a:t>
                      </a:r>
                    </a:p>
                  </a:txBody>
                  <a:tcPr marL="9525" marR="9525" marT="9525" marB="0" anchor="b"/>
                </a:tc>
                <a:tc>
                  <a:txBody>
                    <a:bodyPr/>
                    <a:lstStyle/>
                    <a:p>
                      <a:pPr algn="l" fontAlgn="b"/>
                      <a:r>
                        <a:rPr lang="en-GB" sz="1100" b="0" i="0" u="none" strike="noStrike">
                          <a:solidFill>
                            <a:srgbClr val="000000"/>
                          </a:solidFill>
                          <a:effectLst/>
                          <a:latin typeface="Calibri"/>
                        </a:rPr>
                        <a:t>Annual data from mid 1998-99 – 2007-08. 10 datasets.</a:t>
                      </a:r>
                    </a:p>
                  </a:txBody>
                  <a:tcPr marL="9525" marR="9525" marT="9525" marB="0" anchor="b"/>
                </a:tc>
                <a:tc>
                  <a:txBody>
                    <a:bodyPr/>
                    <a:lstStyle/>
                    <a:p>
                      <a:pPr algn="l" fontAlgn="b"/>
                      <a:r>
                        <a:rPr lang="en-GB" sz="1100" b="0" i="0" u="none" strike="noStrike">
                          <a:solidFill>
                            <a:srgbClr val="000000"/>
                          </a:solidFill>
                          <a:effectLst/>
                          <a:latin typeface="Calibri"/>
                        </a:rPr>
                        <a:t>Total migrants and by broad age group</a:t>
                      </a:r>
                    </a:p>
                  </a:txBody>
                  <a:tcPr marL="9525" marR="9525" marT="9525" marB="0" anchor="b"/>
                </a:tc>
                <a:tc>
                  <a:txBody>
                    <a:bodyPr/>
                    <a:lstStyle/>
                    <a:p>
                      <a:pPr algn="l" fontAlgn="b"/>
                      <a:r>
                        <a:rPr lang="en-GB" sz="1100" b="0" i="0" u="none" strike="noStrike" dirty="0">
                          <a:solidFill>
                            <a:srgbClr val="000000"/>
                          </a:solidFill>
                          <a:effectLst/>
                          <a:latin typeface="Calibri"/>
                        </a:rPr>
                        <a:t>http://cider.census.ac.uk</a:t>
                      </a:r>
                    </a:p>
                  </a:txBody>
                  <a:tcPr marL="9525" marR="9525" marT="9525" marB="0" anchor="b"/>
                </a:tc>
              </a:tr>
              <a:tr h="402776">
                <a:tc>
                  <a:txBody>
                    <a:bodyPr/>
                    <a:lstStyle/>
                    <a:p>
                      <a:pPr algn="l" fontAlgn="b"/>
                      <a:r>
                        <a:rPr lang="en-GB" sz="1100" b="0" i="0" u="none" strike="noStrike" dirty="0">
                          <a:solidFill>
                            <a:srgbClr val="000000"/>
                          </a:solidFill>
                          <a:effectLst/>
                          <a:latin typeface="Calibri"/>
                        </a:rPr>
                        <a:t>Community Health Index migration data</a:t>
                      </a:r>
                    </a:p>
                  </a:txBody>
                  <a:tcPr marL="9525" marR="9525" marT="9525" marB="0" anchor="b"/>
                </a:tc>
                <a:tc>
                  <a:txBody>
                    <a:bodyPr/>
                    <a:lstStyle/>
                    <a:p>
                      <a:pPr algn="l" fontAlgn="b"/>
                      <a:r>
                        <a:rPr lang="en-GB" sz="1100" b="0" i="0" u="none" strike="noStrike">
                          <a:solidFill>
                            <a:srgbClr val="000000"/>
                          </a:solidFill>
                          <a:effectLst/>
                          <a:latin typeface="Calibri"/>
                        </a:rPr>
                        <a:t>District - Scotland coverage</a:t>
                      </a:r>
                    </a:p>
                  </a:txBody>
                  <a:tcPr marL="9525" marR="9525" marT="9525" marB="0" anchor="b"/>
                </a:tc>
                <a:tc>
                  <a:txBody>
                    <a:bodyPr/>
                    <a:lstStyle/>
                    <a:p>
                      <a:pPr algn="l" fontAlgn="b"/>
                      <a:r>
                        <a:rPr lang="en-GB" sz="1100" b="0" i="0" u="none" strike="noStrike">
                          <a:solidFill>
                            <a:srgbClr val="000000"/>
                          </a:solidFill>
                          <a:effectLst/>
                          <a:latin typeface="Calibri"/>
                        </a:rPr>
                        <a:t>Annual data from mid 2001-02 to 2006-07 – 7 datasets</a:t>
                      </a:r>
                    </a:p>
                  </a:txBody>
                  <a:tcPr marL="9525" marR="9525" marT="9525" marB="0" anchor="b"/>
                </a:tc>
                <a:tc>
                  <a:txBody>
                    <a:bodyPr/>
                    <a:lstStyle/>
                    <a:p>
                      <a:pPr algn="l" fontAlgn="b"/>
                      <a:r>
                        <a:rPr lang="en-GB" sz="1100" b="0" i="0" u="none" strike="noStrike">
                          <a:solidFill>
                            <a:srgbClr val="000000"/>
                          </a:solidFill>
                          <a:effectLst/>
                          <a:latin typeface="Calibri"/>
                        </a:rPr>
                        <a:t>Total migrants and by broad age group</a:t>
                      </a:r>
                    </a:p>
                  </a:txBody>
                  <a:tcPr marL="9525" marR="9525" marT="9525" marB="0" anchor="b"/>
                </a:tc>
                <a:tc>
                  <a:txBody>
                    <a:bodyPr/>
                    <a:lstStyle/>
                    <a:p>
                      <a:pPr algn="l" fontAlgn="b"/>
                      <a:r>
                        <a:rPr lang="en-GB" sz="1100" b="0" i="0" u="none" strike="noStrike" dirty="0">
                          <a:solidFill>
                            <a:srgbClr val="000000"/>
                          </a:solidFill>
                          <a:effectLst/>
                          <a:latin typeface="Calibri"/>
                        </a:rPr>
                        <a:t>http://www.gro-scotland.gov.uk/</a:t>
                      </a:r>
                    </a:p>
                  </a:txBody>
                  <a:tcPr marL="9525" marR="9525" marT="9525" marB="0" anchor="b"/>
                </a:tc>
              </a:tr>
              <a:tr h="402776">
                <a:tc>
                  <a:txBody>
                    <a:bodyPr/>
                    <a:lstStyle/>
                    <a:p>
                      <a:pPr algn="l" fontAlgn="b"/>
                      <a:r>
                        <a:rPr lang="en-GB" sz="1100" b="0" i="0" u="none" strike="noStrike">
                          <a:solidFill>
                            <a:srgbClr val="000000"/>
                          </a:solidFill>
                          <a:effectLst/>
                          <a:latin typeface="Calibri"/>
                        </a:rPr>
                        <a:t>NHSCR migration data rounded to nearest 100</a:t>
                      </a:r>
                    </a:p>
                  </a:txBody>
                  <a:tcPr marL="9525" marR="9525" marT="9525" marB="0" anchor="b"/>
                </a:tc>
                <a:tc>
                  <a:txBody>
                    <a:bodyPr/>
                    <a:lstStyle/>
                    <a:p>
                      <a:pPr algn="l" fontAlgn="b"/>
                      <a:r>
                        <a:rPr lang="en-GB" sz="1100" b="0" i="0" u="none" strike="noStrike">
                          <a:solidFill>
                            <a:srgbClr val="000000"/>
                          </a:solidFill>
                          <a:effectLst/>
                          <a:latin typeface="Calibri"/>
                        </a:rPr>
                        <a:t>Government Office Region. UK coverage</a:t>
                      </a:r>
                    </a:p>
                  </a:txBody>
                  <a:tcPr marL="9525" marR="9525" marT="9525" marB="0" anchor="b"/>
                </a:tc>
                <a:tc>
                  <a:txBody>
                    <a:bodyPr/>
                    <a:lstStyle/>
                    <a:p>
                      <a:pPr algn="l" fontAlgn="b"/>
                      <a:r>
                        <a:rPr lang="en-GB" sz="1100" b="0" i="0" u="none" strike="noStrike">
                          <a:solidFill>
                            <a:srgbClr val="000000"/>
                          </a:solidFill>
                          <a:effectLst/>
                          <a:latin typeface="Calibri"/>
                        </a:rPr>
                        <a:t>Mid 1998-99 to 2007-08 – 10 datasets</a:t>
                      </a:r>
                    </a:p>
                  </a:txBody>
                  <a:tcPr marL="9525" marR="9525" marT="9525" marB="0" anchor="b"/>
                </a:tc>
                <a:tc>
                  <a:txBody>
                    <a:bodyPr/>
                    <a:lstStyle/>
                    <a:p>
                      <a:pPr algn="l" fontAlgn="b"/>
                      <a:r>
                        <a:rPr lang="en-GB" sz="1100" b="0" i="0" u="none" strike="noStrike">
                          <a:solidFill>
                            <a:srgbClr val="000000"/>
                          </a:solidFill>
                          <a:effectLst/>
                          <a:latin typeface="Calibri"/>
                        </a:rPr>
                        <a:t>Total migrants</a:t>
                      </a:r>
                    </a:p>
                  </a:txBody>
                  <a:tcPr marL="9525" marR="9525" marT="9525" marB="0" anchor="b"/>
                </a:tc>
                <a:tc>
                  <a:txBody>
                    <a:bodyPr/>
                    <a:lstStyle/>
                    <a:p>
                      <a:pPr algn="l" fontAlgn="b"/>
                      <a:r>
                        <a:rPr lang="en-GB" sz="1100" b="0" i="0" u="none" strike="noStrike" dirty="0">
                          <a:solidFill>
                            <a:srgbClr val="000000"/>
                          </a:solidFill>
                          <a:effectLst/>
                          <a:latin typeface="Calibri"/>
                        </a:rPr>
                        <a:t>http://statistics.gov.uk/</a:t>
                      </a:r>
                    </a:p>
                  </a:txBody>
                  <a:tcPr marL="9525" marR="9525" marT="9525" marB="0" anchor="b"/>
                </a:tc>
              </a:tr>
              <a:tr h="794427">
                <a:tc>
                  <a:txBody>
                    <a:bodyPr/>
                    <a:lstStyle/>
                    <a:p>
                      <a:pPr algn="l" fontAlgn="b"/>
                      <a:r>
                        <a:rPr lang="en-GB" sz="1100" b="0" i="0" u="none" strike="noStrike">
                          <a:solidFill>
                            <a:srgbClr val="000000"/>
                          </a:solidFill>
                          <a:effectLst/>
                          <a:latin typeface="Calibri"/>
                        </a:rPr>
                        <a:t>NHSCR-based in and out flows between Scotland and England and Wales and Northern Ireland unrounded</a:t>
                      </a:r>
                    </a:p>
                  </a:txBody>
                  <a:tcPr marL="9525" marR="9525" marT="9525" marB="0" anchor="b"/>
                </a:tc>
                <a:tc>
                  <a:txBody>
                    <a:bodyPr/>
                    <a:lstStyle/>
                    <a:p>
                      <a:pPr algn="l" fontAlgn="b"/>
                      <a:r>
                        <a:rPr lang="en-GB" sz="1100" b="0" i="0" u="none" strike="noStrike">
                          <a:solidFill>
                            <a:srgbClr val="000000"/>
                          </a:solidFill>
                          <a:effectLst/>
                          <a:latin typeface="Calibri"/>
                        </a:rPr>
                        <a:t>Government Office Region to country and vice versa </a:t>
                      </a:r>
                    </a:p>
                  </a:txBody>
                  <a:tcPr marL="9525" marR="9525" marT="9525" marB="0" anchor="b"/>
                </a:tc>
                <a:tc>
                  <a:txBody>
                    <a:bodyPr/>
                    <a:lstStyle/>
                    <a:p>
                      <a:pPr algn="l" fontAlgn="b"/>
                      <a:r>
                        <a:rPr lang="en-GB" sz="1100" b="0" i="0" u="none" strike="noStrike" dirty="0">
                          <a:solidFill>
                            <a:srgbClr val="000000"/>
                          </a:solidFill>
                          <a:effectLst/>
                          <a:latin typeface="Calibri"/>
                        </a:rPr>
                        <a:t>Mid 1998-1999 to mid 2007-08</a:t>
                      </a:r>
                    </a:p>
                  </a:txBody>
                  <a:tcPr marL="9525" marR="9525" marT="9525" marB="0" anchor="b"/>
                </a:tc>
                <a:tc>
                  <a:txBody>
                    <a:bodyPr/>
                    <a:lstStyle/>
                    <a:p>
                      <a:pPr algn="l" fontAlgn="b"/>
                      <a:r>
                        <a:rPr lang="en-GB" sz="1100" b="0" i="0" u="none" strike="noStrike" dirty="0">
                          <a:solidFill>
                            <a:srgbClr val="000000"/>
                          </a:solidFill>
                          <a:effectLst/>
                          <a:latin typeface="Calibri"/>
                        </a:rPr>
                        <a:t>Total migrants</a:t>
                      </a:r>
                    </a:p>
                  </a:txBody>
                  <a:tcPr marL="9525" marR="9525" marT="9525" marB="0" anchor="b"/>
                </a:tc>
                <a:tc>
                  <a:txBody>
                    <a:bodyPr/>
                    <a:lstStyle/>
                    <a:p>
                      <a:pPr algn="l" fontAlgn="b"/>
                      <a:r>
                        <a:rPr lang="en-GB" sz="1100" b="0" i="0" u="none" strike="noStrike" dirty="0">
                          <a:solidFill>
                            <a:srgbClr val="000000"/>
                          </a:solidFill>
                          <a:effectLst/>
                          <a:latin typeface="Calibri"/>
                        </a:rPr>
                        <a:t>http://www.gro-scotland.gov.uk/</a:t>
                      </a:r>
                    </a:p>
                  </a:txBody>
                  <a:tcPr marL="9525" marR="9525" marT="9525" marB="0" anchor="b"/>
                </a:tc>
              </a:tr>
            </a:tbl>
          </a:graphicData>
        </a:graphic>
      </p:graphicFrame>
    </p:spTree>
    <p:custDataLst>
      <p:tags r:id="rId1"/>
    </p:custDataLst>
    <p:extLst>
      <p:ext uri="{BB962C8B-B14F-4D97-AF65-F5344CB8AC3E}">
        <p14:creationId xmlns:p14="http://schemas.microsoft.com/office/powerpoint/2010/main" val="269861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7504" y="685800"/>
            <a:ext cx="8928992" cy="609600"/>
          </a:xfrm>
        </p:spPr>
        <p:txBody>
          <a:bodyPr/>
          <a:lstStyle/>
          <a:p>
            <a:r>
              <a:rPr lang="en-GB" dirty="0" smtClean="0"/>
              <a:t>Inter-district internal migration in Britain by age group</a:t>
            </a:r>
            <a:endParaRPr lang="en-GB"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271707138"/>
              </p:ext>
            </p:extLst>
          </p:nvPr>
        </p:nvGraphicFramePr>
        <p:xfrm>
          <a:off x="330200" y="1447800"/>
          <a:ext cx="8489950" cy="52578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4026280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custDataLst>
              <p:tags r:id="rId2"/>
            </p:custDataLst>
          </p:nvPr>
        </p:nvGraphicFramePr>
        <p:xfrm>
          <a:off x="330200" y="1447800"/>
          <a:ext cx="8489950" cy="5257800"/>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1"/>
          <p:cNvSpPr>
            <a:spLocks noGrp="1"/>
          </p:cNvSpPr>
          <p:nvPr>
            <p:ph type="title"/>
            <p:custDataLst>
              <p:tags r:id="rId3"/>
            </p:custDataLst>
          </p:nvPr>
        </p:nvSpPr>
        <p:spPr>
          <a:xfrm>
            <a:off x="107504" y="685800"/>
            <a:ext cx="8928992" cy="609600"/>
          </a:xfrm>
        </p:spPr>
        <p:txBody>
          <a:bodyPr/>
          <a:lstStyle/>
          <a:p>
            <a:r>
              <a:rPr lang="en-GB" dirty="0" smtClean="0"/>
              <a:t>Decline in migration propensity </a:t>
            </a:r>
            <a:endParaRPr lang="en-GB" dirty="0"/>
          </a:p>
        </p:txBody>
      </p:sp>
    </p:spTree>
    <p:custDataLst>
      <p:tags r:id="rId1"/>
    </p:custDataLst>
    <p:extLst>
      <p:ext uri="{BB962C8B-B14F-4D97-AF65-F5344CB8AC3E}">
        <p14:creationId xmlns:p14="http://schemas.microsoft.com/office/powerpoint/2010/main" val="907180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custDataLst>
              <p:tags r:id="rId2"/>
            </p:custDataLst>
          </p:nvPr>
        </p:nvGraphicFramePr>
        <p:xfrm>
          <a:off x="330200" y="1447800"/>
          <a:ext cx="8489950" cy="5257800"/>
        </p:xfrm>
        <a:graphic>
          <a:graphicData uri="http://schemas.openxmlformats.org/drawingml/2006/chart">
            <c:chart xmlns:c="http://schemas.openxmlformats.org/drawingml/2006/chart" xmlns:r="http://schemas.openxmlformats.org/officeDocument/2006/relationships" r:id="rId6"/>
          </a:graphicData>
        </a:graphic>
      </p:graphicFrame>
      <p:sp>
        <p:nvSpPr>
          <p:cNvPr id="6" name="Title 1"/>
          <p:cNvSpPr>
            <a:spLocks noGrp="1"/>
          </p:cNvSpPr>
          <p:nvPr>
            <p:ph type="title"/>
            <p:custDataLst>
              <p:tags r:id="rId3"/>
            </p:custDataLst>
          </p:nvPr>
        </p:nvSpPr>
        <p:spPr>
          <a:xfrm>
            <a:off x="107504" y="685800"/>
            <a:ext cx="8928992" cy="609600"/>
          </a:xfrm>
        </p:spPr>
        <p:txBody>
          <a:bodyPr/>
          <a:lstStyle/>
          <a:p>
            <a:r>
              <a:rPr lang="en-GB" dirty="0" smtClean="0"/>
              <a:t>Decline in migration propensity – 20-24 age group</a:t>
            </a:r>
            <a:endParaRPr lang="en-GB" dirty="0"/>
          </a:p>
        </p:txBody>
      </p:sp>
    </p:spTree>
    <p:custDataLst>
      <p:tags r:id="rId1"/>
    </p:custDataLst>
    <p:extLst>
      <p:ext uri="{BB962C8B-B14F-4D97-AF65-F5344CB8AC3E}">
        <p14:creationId xmlns:p14="http://schemas.microsoft.com/office/powerpoint/2010/main" val="838949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GB" dirty="0"/>
              <a:t>Understanding sub-national </a:t>
            </a:r>
            <a:r>
              <a:rPr lang="en-GB" dirty="0" smtClean="0"/>
              <a:t>patterns</a:t>
            </a:r>
            <a:endParaRPr lang="en-GB" dirty="0"/>
          </a:p>
        </p:txBody>
      </p:sp>
      <p:sp>
        <p:nvSpPr>
          <p:cNvPr id="3" name="Content Placeholder 2"/>
          <p:cNvSpPr>
            <a:spLocks noGrp="1"/>
          </p:cNvSpPr>
          <p:nvPr>
            <p:ph idx="1"/>
            <p:custDataLst>
              <p:tags r:id="rId3"/>
            </p:custDataLst>
          </p:nvPr>
        </p:nvSpPr>
        <p:spPr/>
        <p:txBody>
          <a:bodyPr/>
          <a:lstStyle/>
          <a:p>
            <a:r>
              <a:rPr lang="en-GB" dirty="0" smtClean="0"/>
              <a:t>But what is happening sub-nationally?</a:t>
            </a:r>
          </a:p>
          <a:p>
            <a:r>
              <a:rPr lang="en-GB" dirty="0" smtClean="0"/>
              <a:t>Within a system of 408x408 zones, the total number of possible flows </a:t>
            </a:r>
            <a:r>
              <a:rPr lang="en-GB" dirty="0"/>
              <a:t>to analyse </a:t>
            </a:r>
            <a:r>
              <a:rPr lang="en-GB" dirty="0" smtClean="0"/>
              <a:t>= 166,464</a:t>
            </a:r>
          </a:p>
          <a:p>
            <a:r>
              <a:rPr lang="en-GB" dirty="0" smtClean="0"/>
              <a:t>A system for aggregating these spatial units into fewer groups is required, but which system is appropriate/most useful?</a:t>
            </a:r>
          </a:p>
          <a:p>
            <a:pPr lvl="1"/>
            <a:r>
              <a:rPr lang="en-GB" dirty="0" smtClean="0"/>
              <a:t>Larger administrative units – e.g. Regions?</a:t>
            </a:r>
          </a:p>
          <a:p>
            <a:pPr lvl="1"/>
            <a:r>
              <a:rPr lang="en-GB" dirty="0" smtClean="0"/>
              <a:t>Classification based on area characteristics?</a:t>
            </a:r>
          </a:p>
          <a:p>
            <a:r>
              <a:rPr lang="en-GB" dirty="0" smtClean="0"/>
              <a:t>General purpose classifications used successfully in internal migration analysis before (</a:t>
            </a:r>
            <a:r>
              <a:rPr lang="en-GB" dirty="0" err="1" smtClean="0"/>
              <a:t>Raymer</a:t>
            </a:r>
            <a:r>
              <a:rPr lang="en-GB" dirty="0" smtClean="0"/>
              <a:t> and </a:t>
            </a:r>
            <a:r>
              <a:rPr lang="en-GB" dirty="0" err="1" smtClean="0"/>
              <a:t>Giulietti</a:t>
            </a:r>
            <a:r>
              <a:rPr lang="en-GB" dirty="0" smtClean="0"/>
              <a:t>, 2009, Dennett and Stillwell, 2010)</a:t>
            </a:r>
          </a:p>
        </p:txBody>
      </p:sp>
    </p:spTree>
    <p:custDataLst>
      <p:tags r:id="rId1"/>
    </p:custDataLst>
    <p:extLst>
      <p:ext uri="{BB962C8B-B14F-4D97-AF65-F5344CB8AC3E}">
        <p14:creationId xmlns:p14="http://schemas.microsoft.com/office/powerpoint/2010/main" val="8987517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GzP0qwNQWw7GbYjUGTUoP"/>
</p:tagLst>
</file>

<file path=ppt/tags/tag10.xml><?xml version="1.0" encoding="utf-8"?>
<p:tagLst xmlns:a="http://schemas.openxmlformats.org/drawingml/2006/main" xmlns:r="http://schemas.openxmlformats.org/officeDocument/2006/relationships" xmlns:p="http://schemas.openxmlformats.org/presentationml/2006/main">
  <p:tag name="DVSHAPEID" val="chRZtKzGbXkHDZ3OnjEkoy"/>
</p:tagLst>
</file>

<file path=ppt/tags/tag100.xml><?xml version="1.0" encoding="utf-8"?>
<p:tagLst xmlns:a="http://schemas.openxmlformats.org/drawingml/2006/main" xmlns:r="http://schemas.openxmlformats.org/officeDocument/2006/relationships" xmlns:p="http://schemas.openxmlformats.org/presentationml/2006/main">
  <p:tag name="DVSHAPEID" val="CIrReX0qQQFiD47yCH3mxu"/>
</p:tagLst>
</file>

<file path=ppt/tags/tag101.xml><?xml version="1.0" encoding="utf-8"?>
<p:tagLst xmlns:a="http://schemas.openxmlformats.org/drawingml/2006/main" xmlns:r="http://schemas.openxmlformats.org/officeDocument/2006/relationships" xmlns:p="http://schemas.openxmlformats.org/presentationml/2006/main">
  <p:tag name="DVSECTIONID" val="SttMgTH5g1zDAPEiDRNJlP"/>
</p:tagLst>
</file>

<file path=ppt/tags/tag102.xml><?xml version="1.0" encoding="utf-8"?>
<p:tagLst xmlns:a="http://schemas.openxmlformats.org/drawingml/2006/main" xmlns:r="http://schemas.openxmlformats.org/officeDocument/2006/relationships" xmlns:p="http://schemas.openxmlformats.org/presentationml/2006/main">
  <p:tag name="DVSHAPEID" val="VaLcv6LlaDKw1ZjyKRSpYK"/>
</p:tagLst>
</file>

<file path=ppt/tags/tag103.xml><?xml version="1.0" encoding="utf-8"?>
<p:tagLst xmlns:a="http://schemas.openxmlformats.org/drawingml/2006/main" xmlns:r="http://schemas.openxmlformats.org/officeDocument/2006/relationships" xmlns:p="http://schemas.openxmlformats.org/presentationml/2006/main">
  <p:tag name="DVSHAPEID" val="9oeVOPoguBt7Nh61sTFuG1"/>
</p:tagLst>
</file>

<file path=ppt/tags/tag104.xml><?xml version="1.0" encoding="utf-8"?>
<p:tagLst xmlns:a="http://schemas.openxmlformats.org/drawingml/2006/main" xmlns:r="http://schemas.openxmlformats.org/officeDocument/2006/relationships" xmlns:p="http://schemas.openxmlformats.org/presentationml/2006/main">
  <p:tag name="DVSHAPEID" val="x628f4Xbu8va1mXziVXU99"/>
</p:tagLst>
</file>

<file path=ppt/tags/tag105.xml><?xml version="1.0" encoding="utf-8"?>
<p:tagLst xmlns:a="http://schemas.openxmlformats.org/drawingml/2006/main" xmlns:r="http://schemas.openxmlformats.org/officeDocument/2006/relationships" xmlns:p="http://schemas.openxmlformats.org/presentationml/2006/main">
  <p:tag name="DVSECTIONID" val="HFGiAU3FCdiN1NNBWQA7Nl"/>
</p:tagLst>
</file>

<file path=ppt/tags/tag106.xml><?xml version="1.0" encoding="utf-8"?>
<p:tagLst xmlns:a="http://schemas.openxmlformats.org/drawingml/2006/main" xmlns:r="http://schemas.openxmlformats.org/officeDocument/2006/relationships" xmlns:p="http://schemas.openxmlformats.org/presentationml/2006/main">
  <p:tag name="DVSHAPEID" val="3Ub2sIpYKu47Q7SGAjij6l"/>
</p:tagLst>
</file>

<file path=ppt/tags/tag107.xml><?xml version="1.0" encoding="utf-8"?>
<p:tagLst xmlns:a="http://schemas.openxmlformats.org/drawingml/2006/main" xmlns:r="http://schemas.openxmlformats.org/officeDocument/2006/relationships" xmlns:p="http://schemas.openxmlformats.org/presentationml/2006/main">
  <p:tag name="DVSHAPEID" val="BDfJ3SBJxMSo38WcCfMwn1"/>
</p:tagLst>
</file>

<file path=ppt/tags/tag108.xml><?xml version="1.0" encoding="utf-8"?>
<p:tagLst xmlns:a="http://schemas.openxmlformats.org/drawingml/2006/main" xmlns:r="http://schemas.openxmlformats.org/officeDocument/2006/relationships" xmlns:p="http://schemas.openxmlformats.org/presentationml/2006/main">
  <p:tag name="DVSHAPEID" val="6TwPGBlDBQ2HjyMIEwm0Wh"/>
</p:tagLst>
</file>

<file path=ppt/tags/tag109.xml><?xml version="1.0" encoding="utf-8"?>
<p:tagLst xmlns:a="http://schemas.openxmlformats.org/drawingml/2006/main" xmlns:r="http://schemas.openxmlformats.org/officeDocument/2006/relationships" xmlns:p="http://schemas.openxmlformats.org/presentationml/2006/main">
  <p:tag name="DVSHAPEID" val="fs4KKnH2wAXzwlddb0nUa2"/>
</p:tagLst>
</file>

<file path=ppt/tags/tag11.xml><?xml version="1.0" encoding="utf-8"?>
<p:tagLst xmlns:a="http://schemas.openxmlformats.org/drawingml/2006/main" xmlns:r="http://schemas.openxmlformats.org/officeDocument/2006/relationships" xmlns:p="http://schemas.openxmlformats.org/presentationml/2006/main">
  <p:tag name="DVSHAPEID" val="LAwZfBqFkTBsEO22Wadebt"/>
</p:tagLst>
</file>

<file path=ppt/tags/tag110.xml><?xml version="1.0" encoding="utf-8"?>
<p:tagLst xmlns:a="http://schemas.openxmlformats.org/drawingml/2006/main" xmlns:r="http://schemas.openxmlformats.org/officeDocument/2006/relationships" xmlns:p="http://schemas.openxmlformats.org/presentationml/2006/main">
  <p:tag name="DVSHAPEID" val="lmPnpTBf9m5OE3LWQYVzjs"/>
</p:tagLst>
</file>

<file path=ppt/tags/tag111.xml><?xml version="1.0" encoding="utf-8"?>
<p:tagLst xmlns:a="http://schemas.openxmlformats.org/drawingml/2006/main" xmlns:r="http://schemas.openxmlformats.org/officeDocument/2006/relationships" xmlns:p="http://schemas.openxmlformats.org/presentationml/2006/main">
  <p:tag name="DVSHAPEID" val="JJ2ruqkmD27c7HUnXOrhrA"/>
</p:tagLst>
</file>

<file path=ppt/tags/tag112.xml><?xml version="1.0" encoding="utf-8"?>
<p:tagLst xmlns:a="http://schemas.openxmlformats.org/drawingml/2006/main" xmlns:r="http://schemas.openxmlformats.org/officeDocument/2006/relationships" xmlns:p="http://schemas.openxmlformats.org/presentationml/2006/main">
  <p:tag name="DVSHAPEID" val="uHG9sf9pYBITC5lYoaUNJ2"/>
</p:tagLst>
</file>

<file path=ppt/tags/tag113.xml><?xml version="1.0" encoding="utf-8"?>
<p:tagLst xmlns:a="http://schemas.openxmlformats.org/drawingml/2006/main" xmlns:r="http://schemas.openxmlformats.org/officeDocument/2006/relationships" xmlns:p="http://schemas.openxmlformats.org/presentationml/2006/main">
  <p:tag name="DVSECTIONID" val="UKWBTOfB78Uxk0l38uQLLh"/>
</p:tagLst>
</file>

<file path=ppt/tags/tag114.xml><?xml version="1.0" encoding="utf-8"?>
<p:tagLst xmlns:a="http://schemas.openxmlformats.org/drawingml/2006/main" xmlns:r="http://schemas.openxmlformats.org/officeDocument/2006/relationships" xmlns:p="http://schemas.openxmlformats.org/presentationml/2006/main">
  <p:tag name="DVSHAPEID" val="HsW31t077108fkKlY5ce3v"/>
</p:tagLst>
</file>

<file path=ppt/tags/tag115.xml><?xml version="1.0" encoding="utf-8"?>
<p:tagLst xmlns:a="http://schemas.openxmlformats.org/drawingml/2006/main" xmlns:r="http://schemas.openxmlformats.org/officeDocument/2006/relationships" xmlns:p="http://schemas.openxmlformats.org/presentationml/2006/main">
  <p:tag name="DVSHAPEID" val="td5P2ZphmDRr0edodFpRtH"/>
</p:tagLst>
</file>

<file path=ppt/tags/tag116.xml><?xml version="1.0" encoding="utf-8"?>
<p:tagLst xmlns:a="http://schemas.openxmlformats.org/drawingml/2006/main" xmlns:r="http://schemas.openxmlformats.org/officeDocument/2006/relationships" xmlns:p="http://schemas.openxmlformats.org/presentationml/2006/main">
  <p:tag name="DVSHAPEID" val="SuP0e3bOAvYcYIYcr0HQEm"/>
</p:tagLst>
</file>

<file path=ppt/tags/tag117.xml><?xml version="1.0" encoding="utf-8"?>
<p:tagLst xmlns:a="http://schemas.openxmlformats.org/drawingml/2006/main" xmlns:r="http://schemas.openxmlformats.org/officeDocument/2006/relationships" xmlns:p="http://schemas.openxmlformats.org/presentationml/2006/main">
  <p:tag name="DVSECTIONID" val="nYfpH9tBlKbZes8o8UGHO8"/>
</p:tagLst>
</file>

<file path=ppt/tags/tag118.xml><?xml version="1.0" encoding="utf-8"?>
<p:tagLst xmlns:a="http://schemas.openxmlformats.org/drawingml/2006/main" xmlns:r="http://schemas.openxmlformats.org/officeDocument/2006/relationships" xmlns:p="http://schemas.openxmlformats.org/presentationml/2006/main">
  <p:tag name="DVSHAPEID" val="hOkv8ASwPc2MlBZ1Lm5y2m"/>
</p:tagLst>
</file>

<file path=ppt/tags/tag119.xml><?xml version="1.0" encoding="utf-8"?>
<p:tagLst xmlns:a="http://schemas.openxmlformats.org/drawingml/2006/main" xmlns:r="http://schemas.openxmlformats.org/officeDocument/2006/relationships" xmlns:p="http://schemas.openxmlformats.org/presentationml/2006/main">
  <p:tag name="DVSHAPEID" val="sNgup1eo9C2vc1GIVBW4GM"/>
</p:tagLst>
</file>

<file path=ppt/tags/tag12.xml><?xml version="1.0" encoding="utf-8"?>
<p:tagLst xmlns:a="http://schemas.openxmlformats.org/drawingml/2006/main" xmlns:r="http://schemas.openxmlformats.org/officeDocument/2006/relationships" xmlns:p="http://schemas.openxmlformats.org/presentationml/2006/main">
  <p:tag name="DVSHAPEID" val="oN6nZRsNEWMEvhsuuXfvCr"/>
</p:tagLst>
</file>

<file path=ppt/tags/tag120.xml><?xml version="1.0" encoding="utf-8"?>
<p:tagLst xmlns:a="http://schemas.openxmlformats.org/drawingml/2006/main" xmlns:r="http://schemas.openxmlformats.org/officeDocument/2006/relationships" xmlns:p="http://schemas.openxmlformats.org/presentationml/2006/main">
  <p:tag name="DVSHAPEID" val="9bnncpflL6jVlweDaRhq2p"/>
</p:tagLst>
</file>

<file path=ppt/tags/tag121.xml><?xml version="1.0" encoding="utf-8"?>
<p:tagLst xmlns:a="http://schemas.openxmlformats.org/drawingml/2006/main" xmlns:r="http://schemas.openxmlformats.org/officeDocument/2006/relationships" xmlns:p="http://schemas.openxmlformats.org/presentationml/2006/main">
  <p:tag name="DVSHAPEID" val="KPoYl2qtBYFGE471OO8ORV"/>
</p:tagLst>
</file>

<file path=ppt/tags/tag122.xml><?xml version="1.0" encoding="utf-8"?>
<p:tagLst xmlns:a="http://schemas.openxmlformats.org/drawingml/2006/main" xmlns:r="http://schemas.openxmlformats.org/officeDocument/2006/relationships" xmlns:p="http://schemas.openxmlformats.org/presentationml/2006/main">
  <p:tag name="DVSHAPEID" val="bhF9thq5MfJKrxZe4cUivl"/>
</p:tagLst>
</file>

<file path=ppt/tags/tag123.xml><?xml version="1.0" encoding="utf-8"?>
<p:tagLst xmlns:a="http://schemas.openxmlformats.org/drawingml/2006/main" xmlns:r="http://schemas.openxmlformats.org/officeDocument/2006/relationships" xmlns:p="http://schemas.openxmlformats.org/presentationml/2006/main">
  <p:tag name="DVSHAPEID" val="fFS9w82tidyOE7iby92vcq"/>
</p:tagLst>
</file>

<file path=ppt/tags/tag124.xml><?xml version="1.0" encoding="utf-8"?>
<p:tagLst xmlns:a="http://schemas.openxmlformats.org/drawingml/2006/main" xmlns:r="http://schemas.openxmlformats.org/officeDocument/2006/relationships" xmlns:p="http://schemas.openxmlformats.org/presentationml/2006/main">
  <p:tag name="DVSHAPEID" val="WUDz2zKVUzqQ1ZhjLi2jXv"/>
</p:tagLst>
</file>

<file path=ppt/tags/tag125.xml><?xml version="1.0" encoding="utf-8"?>
<p:tagLst xmlns:a="http://schemas.openxmlformats.org/drawingml/2006/main" xmlns:r="http://schemas.openxmlformats.org/officeDocument/2006/relationships" xmlns:p="http://schemas.openxmlformats.org/presentationml/2006/main">
  <p:tag name="DVSHAPEID" val="bCSRWSELfZ9PJXwX6sImjZ"/>
</p:tagLst>
</file>

<file path=ppt/tags/tag126.xml><?xml version="1.0" encoding="utf-8"?>
<p:tagLst xmlns:a="http://schemas.openxmlformats.org/drawingml/2006/main" xmlns:r="http://schemas.openxmlformats.org/officeDocument/2006/relationships" xmlns:p="http://schemas.openxmlformats.org/presentationml/2006/main">
  <p:tag name="DVSHAPEID" val="oO5iTenKsStqI0GaDRh8jq"/>
</p:tagLst>
</file>

<file path=ppt/tags/tag127.xml><?xml version="1.0" encoding="utf-8"?>
<p:tagLst xmlns:a="http://schemas.openxmlformats.org/drawingml/2006/main" xmlns:r="http://schemas.openxmlformats.org/officeDocument/2006/relationships" xmlns:p="http://schemas.openxmlformats.org/presentationml/2006/main">
  <p:tag name="DVSHAPEID" val="HcgjNObAABccd4MDZpnvwg"/>
</p:tagLst>
</file>

<file path=ppt/tags/tag128.xml><?xml version="1.0" encoding="utf-8"?>
<p:tagLst xmlns:a="http://schemas.openxmlformats.org/drawingml/2006/main" xmlns:r="http://schemas.openxmlformats.org/officeDocument/2006/relationships" xmlns:p="http://schemas.openxmlformats.org/presentationml/2006/main">
  <p:tag name="DVSHAPEID" val="mifvgVOR4aFY7T1zrzySiR"/>
</p:tagLst>
</file>

<file path=ppt/tags/tag129.xml><?xml version="1.0" encoding="utf-8"?>
<p:tagLst xmlns:a="http://schemas.openxmlformats.org/drawingml/2006/main" xmlns:r="http://schemas.openxmlformats.org/officeDocument/2006/relationships" xmlns:p="http://schemas.openxmlformats.org/presentationml/2006/main">
  <p:tag name="DVSHAPEID" val="evNBo0SRLOTqQX4hxgLIw1"/>
</p:tagLst>
</file>

<file path=ppt/tags/tag13.xml><?xml version="1.0" encoding="utf-8"?>
<p:tagLst xmlns:a="http://schemas.openxmlformats.org/drawingml/2006/main" xmlns:r="http://schemas.openxmlformats.org/officeDocument/2006/relationships" xmlns:p="http://schemas.openxmlformats.org/presentationml/2006/main">
  <p:tag name="DVSHAPEID" val="6akfLknt69nhbISSCydxeE"/>
</p:tagLst>
</file>

<file path=ppt/tags/tag130.xml><?xml version="1.0" encoding="utf-8"?>
<p:tagLst xmlns:a="http://schemas.openxmlformats.org/drawingml/2006/main" xmlns:r="http://schemas.openxmlformats.org/officeDocument/2006/relationships" xmlns:p="http://schemas.openxmlformats.org/presentationml/2006/main">
  <p:tag name="DVSHAPEID" val="xfXSBpYNWEXu4KIEwOZcpR"/>
</p:tagLst>
</file>

<file path=ppt/tags/tag131.xml><?xml version="1.0" encoding="utf-8"?>
<p:tagLst xmlns:a="http://schemas.openxmlformats.org/drawingml/2006/main" xmlns:r="http://schemas.openxmlformats.org/officeDocument/2006/relationships" xmlns:p="http://schemas.openxmlformats.org/presentationml/2006/main">
  <p:tag name="DVSHAPEID" val="4G34v92i6zlcYxEvosTXRf"/>
</p:tagLst>
</file>

<file path=ppt/tags/tag132.xml><?xml version="1.0" encoding="utf-8"?>
<p:tagLst xmlns:a="http://schemas.openxmlformats.org/drawingml/2006/main" xmlns:r="http://schemas.openxmlformats.org/officeDocument/2006/relationships" xmlns:p="http://schemas.openxmlformats.org/presentationml/2006/main">
  <p:tag name="DVSHAPEID" val="tmSkzTJXJjCGahPxTOLExo"/>
</p:tagLst>
</file>

<file path=ppt/tags/tag133.xml><?xml version="1.0" encoding="utf-8"?>
<p:tagLst xmlns:a="http://schemas.openxmlformats.org/drawingml/2006/main" xmlns:r="http://schemas.openxmlformats.org/officeDocument/2006/relationships" xmlns:p="http://schemas.openxmlformats.org/presentationml/2006/main">
  <p:tag name="DVSHAPEID" val="8SLb01pwjrZPcGbbz8z9Q1"/>
</p:tagLst>
</file>

<file path=ppt/tags/tag134.xml><?xml version="1.0" encoding="utf-8"?>
<p:tagLst xmlns:a="http://schemas.openxmlformats.org/drawingml/2006/main" xmlns:r="http://schemas.openxmlformats.org/officeDocument/2006/relationships" xmlns:p="http://schemas.openxmlformats.org/presentationml/2006/main">
  <p:tag name="DVSECTIONID" val="VwPtCizZ2eJodRyiMfmlv7"/>
</p:tagLst>
</file>

<file path=ppt/tags/tag135.xml><?xml version="1.0" encoding="utf-8"?>
<p:tagLst xmlns:a="http://schemas.openxmlformats.org/drawingml/2006/main" xmlns:r="http://schemas.openxmlformats.org/officeDocument/2006/relationships" xmlns:p="http://schemas.openxmlformats.org/presentationml/2006/main">
  <p:tag name="DVSHAPEID" val="AimmGRy4cdH5d0yoTIyc0a"/>
</p:tagLst>
</file>

<file path=ppt/tags/tag136.xml><?xml version="1.0" encoding="utf-8"?>
<p:tagLst xmlns:a="http://schemas.openxmlformats.org/drawingml/2006/main" xmlns:r="http://schemas.openxmlformats.org/officeDocument/2006/relationships" xmlns:p="http://schemas.openxmlformats.org/presentationml/2006/main">
  <p:tag name="DVSHAPEID" val="Gl48lHeC5oy6htODkxXefL"/>
</p:tagLst>
</file>

<file path=ppt/tags/tag137.xml><?xml version="1.0" encoding="utf-8"?>
<p:tagLst xmlns:a="http://schemas.openxmlformats.org/drawingml/2006/main" xmlns:r="http://schemas.openxmlformats.org/officeDocument/2006/relationships" xmlns:p="http://schemas.openxmlformats.org/presentationml/2006/main">
  <p:tag name="DVSECTIONID" val="N7lwkICydmP26vwQcxBFFO"/>
</p:tagLst>
</file>

<file path=ppt/tags/tag138.xml><?xml version="1.0" encoding="utf-8"?>
<p:tagLst xmlns:a="http://schemas.openxmlformats.org/drawingml/2006/main" xmlns:r="http://schemas.openxmlformats.org/officeDocument/2006/relationships" xmlns:p="http://schemas.openxmlformats.org/presentationml/2006/main">
  <p:tag name="DVSHAPEID" val="87taDbfQBD1qB1hxvQQz8j"/>
</p:tagLst>
</file>

<file path=ppt/tags/tag139.xml><?xml version="1.0" encoding="utf-8"?>
<p:tagLst xmlns:a="http://schemas.openxmlformats.org/drawingml/2006/main" xmlns:r="http://schemas.openxmlformats.org/officeDocument/2006/relationships" xmlns:p="http://schemas.openxmlformats.org/presentationml/2006/main">
  <p:tag name="DVSHAPEID" val="x7I4Agn0eMUVcXFb43neNU"/>
</p:tagLst>
</file>

<file path=ppt/tags/tag14.xml><?xml version="1.0" encoding="utf-8"?>
<p:tagLst xmlns:a="http://schemas.openxmlformats.org/drawingml/2006/main" xmlns:r="http://schemas.openxmlformats.org/officeDocument/2006/relationships" xmlns:p="http://schemas.openxmlformats.org/presentationml/2006/main">
  <p:tag name="DVSHAPEID" val="F0iLArFfZFQXHW3J68qaQD"/>
</p:tagLst>
</file>

<file path=ppt/tags/tag140.xml><?xml version="1.0" encoding="utf-8"?>
<p:tagLst xmlns:a="http://schemas.openxmlformats.org/drawingml/2006/main" xmlns:r="http://schemas.openxmlformats.org/officeDocument/2006/relationships" xmlns:p="http://schemas.openxmlformats.org/presentationml/2006/main">
  <p:tag name="DVSHAPEID" val="EuaDIX4MqqppMveBtKwuXK"/>
</p:tagLst>
</file>

<file path=ppt/tags/tag141.xml><?xml version="1.0" encoding="utf-8"?>
<p:tagLst xmlns:a="http://schemas.openxmlformats.org/drawingml/2006/main" xmlns:r="http://schemas.openxmlformats.org/officeDocument/2006/relationships" xmlns:p="http://schemas.openxmlformats.org/presentationml/2006/main">
  <p:tag name="DVSECTIONID" val="rAAbaeJT2E1ea73aPKYNxP"/>
</p:tagLst>
</file>

<file path=ppt/tags/tag142.xml><?xml version="1.0" encoding="utf-8"?>
<p:tagLst xmlns:a="http://schemas.openxmlformats.org/drawingml/2006/main" xmlns:r="http://schemas.openxmlformats.org/officeDocument/2006/relationships" xmlns:p="http://schemas.openxmlformats.org/presentationml/2006/main">
  <p:tag name="DVSHAPEID" val="5RSMlN27nGDOAmszBZtAoe"/>
</p:tagLst>
</file>

<file path=ppt/tags/tag143.xml><?xml version="1.0" encoding="utf-8"?>
<p:tagLst xmlns:a="http://schemas.openxmlformats.org/drawingml/2006/main" xmlns:r="http://schemas.openxmlformats.org/officeDocument/2006/relationships" xmlns:p="http://schemas.openxmlformats.org/presentationml/2006/main">
  <p:tag name="DVSHAPEID" val="vFOkRkMMbUvC1QbNUzY7oe"/>
</p:tagLst>
</file>

<file path=ppt/tags/tag144.xml><?xml version="1.0" encoding="utf-8"?>
<p:tagLst xmlns:a="http://schemas.openxmlformats.org/drawingml/2006/main" xmlns:r="http://schemas.openxmlformats.org/officeDocument/2006/relationships" xmlns:p="http://schemas.openxmlformats.org/presentationml/2006/main">
  <p:tag name="DVSECTIONID" val="n3nbuYRpAjGCWWjYL6pBYi"/>
</p:tagLst>
</file>

<file path=ppt/tags/tag145.xml><?xml version="1.0" encoding="utf-8"?>
<p:tagLst xmlns:a="http://schemas.openxmlformats.org/drawingml/2006/main" xmlns:r="http://schemas.openxmlformats.org/officeDocument/2006/relationships" xmlns:p="http://schemas.openxmlformats.org/presentationml/2006/main">
  <p:tag name="DVSHAPEID" val="honjIvroKcwQmcX1VHkAuI"/>
</p:tagLst>
</file>

<file path=ppt/tags/tag146.xml><?xml version="1.0" encoding="utf-8"?>
<p:tagLst xmlns:a="http://schemas.openxmlformats.org/drawingml/2006/main" xmlns:r="http://schemas.openxmlformats.org/officeDocument/2006/relationships" xmlns:p="http://schemas.openxmlformats.org/presentationml/2006/main">
  <p:tag name="DVSHAPEID" val="jXkBnN4TCgQgoqWyBhlM9j"/>
</p:tagLst>
</file>

<file path=ppt/tags/tag147.xml><?xml version="1.0" encoding="utf-8"?>
<p:tagLst xmlns:a="http://schemas.openxmlformats.org/drawingml/2006/main" xmlns:r="http://schemas.openxmlformats.org/officeDocument/2006/relationships" xmlns:p="http://schemas.openxmlformats.org/presentationml/2006/main">
  <p:tag name="DVSECTIONID" val="7pdkeUYwsksavnVHocyA54"/>
</p:tagLst>
</file>

<file path=ppt/tags/tag148.xml><?xml version="1.0" encoding="utf-8"?>
<p:tagLst xmlns:a="http://schemas.openxmlformats.org/drawingml/2006/main" xmlns:r="http://schemas.openxmlformats.org/officeDocument/2006/relationships" xmlns:p="http://schemas.openxmlformats.org/presentationml/2006/main">
  <p:tag name="DVSHAPEID" val="6btZPTDgNNJz5qZ78DjRAf"/>
</p:tagLst>
</file>

<file path=ppt/tags/tag149.xml><?xml version="1.0" encoding="utf-8"?>
<p:tagLst xmlns:a="http://schemas.openxmlformats.org/drawingml/2006/main" xmlns:r="http://schemas.openxmlformats.org/officeDocument/2006/relationships" xmlns:p="http://schemas.openxmlformats.org/presentationml/2006/main">
  <p:tag name="DVSHAPEID" val="Z6Ox4n53fHzZQ87nYbflt2"/>
</p:tagLst>
</file>

<file path=ppt/tags/tag15.xml><?xml version="1.0" encoding="utf-8"?>
<p:tagLst xmlns:a="http://schemas.openxmlformats.org/drawingml/2006/main" xmlns:r="http://schemas.openxmlformats.org/officeDocument/2006/relationships" xmlns:p="http://schemas.openxmlformats.org/presentationml/2006/main">
  <p:tag name="DVSHAPEID" val="gd5JCClGi5csujXZJVOQaH"/>
</p:tagLst>
</file>

<file path=ppt/tags/tag150.xml><?xml version="1.0" encoding="utf-8"?>
<p:tagLst xmlns:a="http://schemas.openxmlformats.org/drawingml/2006/main" xmlns:r="http://schemas.openxmlformats.org/officeDocument/2006/relationships" xmlns:p="http://schemas.openxmlformats.org/presentationml/2006/main">
  <p:tag name="DVSECTIONID" val="FWBAA6DsyjZ22aX3q0E2J8"/>
</p:tagLst>
</file>

<file path=ppt/tags/tag151.xml><?xml version="1.0" encoding="utf-8"?>
<p:tagLst xmlns:a="http://schemas.openxmlformats.org/drawingml/2006/main" xmlns:r="http://schemas.openxmlformats.org/officeDocument/2006/relationships" xmlns:p="http://schemas.openxmlformats.org/presentationml/2006/main">
  <p:tag name="DVSHAPEID" val="wOlwyu8HtiIRcnaiOfaJx2"/>
</p:tagLst>
</file>

<file path=ppt/tags/tag152.xml><?xml version="1.0" encoding="utf-8"?>
<p:tagLst xmlns:a="http://schemas.openxmlformats.org/drawingml/2006/main" xmlns:r="http://schemas.openxmlformats.org/officeDocument/2006/relationships" xmlns:p="http://schemas.openxmlformats.org/presentationml/2006/main">
  <p:tag name="DVSHAPEID" val="Z5zQZKF8BeLWAZbyPBUyeh"/>
</p:tagLst>
</file>

<file path=ppt/tags/tag153.xml><?xml version="1.0" encoding="utf-8"?>
<p:tagLst xmlns:a="http://schemas.openxmlformats.org/drawingml/2006/main" xmlns:r="http://schemas.openxmlformats.org/officeDocument/2006/relationships" xmlns:p="http://schemas.openxmlformats.org/presentationml/2006/main">
  <p:tag name="DVSHAPEID" val="TkofWLBmxecU4YPzYKbMb2"/>
</p:tagLst>
</file>

<file path=ppt/tags/tag154.xml><?xml version="1.0" encoding="utf-8"?>
<p:tagLst xmlns:a="http://schemas.openxmlformats.org/drawingml/2006/main" xmlns:r="http://schemas.openxmlformats.org/officeDocument/2006/relationships" xmlns:p="http://schemas.openxmlformats.org/presentationml/2006/main">
  <p:tag name="DVSECTIONID" val="tTrYnpqsbt55nrzUnLM8Kn"/>
</p:tagLst>
</file>

<file path=ppt/tags/tag155.xml><?xml version="1.0" encoding="utf-8"?>
<p:tagLst xmlns:a="http://schemas.openxmlformats.org/drawingml/2006/main" xmlns:r="http://schemas.openxmlformats.org/officeDocument/2006/relationships" xmlns:p="http://schemas.openxmlformats.org/presentationml/2006/main">
  <p:tag name="DVSHAPEID" val="hZWKdFmZbKvuPgXHvo1kGt"/>
</p:tagLst>
</file>

<file path=ppt/tags/tag156.xml><?xml version="1.0" encoding="utf-8"?>
<p:tagLst xmlns:a="http://schemas.openxmlformats.org/drawingml/2006/main" xmlns:r="http://schemas.openxmlformats.org/officeDocument/2006/relationships" xmlns:p="http://schemas.openxmlformats.org/presentationml/2006/main">
  <p:tag name="DVSHAPEID" val="6fNb6gqzOZNINAUexZLB30"/>
</p:tagLst>
</file>

<file path=ppt/tags/tag157.xml><?xml version="1.0" encoding="utf-8"?>
<p:tagLst xmlns:a="http://schemas.openxmlformats.org/drawingml/2006/main" xmlns:r="http://schemas.openxmlformats.org/officeDocument/2006/relationships" xmlns:p="http://schemas.openxmlformats.org/presentationml/2006/main">
  <p:tag name="DVSECTIONID" val="qMHpLx5likeDe7ziVPWqpl"/>
</p:tagLst>
</file>

<file path=ppt/tags/tag158.xml><?xml version="1.0" encoding="utf-8"?>
<p:tagLst xmlns:a="http://schemas.openxmlformats.org/drawingml/2006/main" xmlns:r="http://schemas.openxmlformats.org/officeDocument/2006/relationships" xmlns:p="http://schemas.openxmlformats.org/presentationml/2006/main">
  <p:tag name="DVSHAPEID" val="7sLsBWcg0fKnYQ9cBV0qZu"/>
</p:tagLst>
</file>

<file path=ppt/tags/tag159.xml><?xml version="1.0" encoding="utf-8"?>
<p:tagLst xmlns:a="http://schemas.openxmlformats.org/drawingml/2006/main" xmlns:r="http://schemas.openxmlformats.org/officeDocument/2006/relationships" xmlns:p="http://schemas.openxmlformats.org/presentationml/2006/main">
  <p:tag name="DVSHAPEID" val="xlizZ72Y6NCsk250WX5r7r"/>
</p:tagLst>
</file>

<file path=ppt/tags/tag16.xml><?xml version="1.0" encoding="utf-8"?>
<p:tagLst xmlns:a="http://schemas.openxmlformats.org/drawingml/2006/main" xmlns:r="http://schemas.openxmlformats.org/officeDocument/2006/relationships" xmlns:p="http://schemas.openxmlformats.org/presentationml/2006/main">
  <p:tag name="DVSHAPEID" val="qe1WPSs573N2K4FQP3UinL"/>
</p:tagLst>
</file>

<file path=ppt/tags/tag160.xml><?xml version="1.0" encoding="utf-8"?>
<p:tagLst xmlns:a="http://schemas.openxmlformats.org/drawingml/2006/main" xmlns:r="http://schemas.openxmlformats.org/officeDocument/2006/relationships" xmlns:p="http://schemas.openxmlformats.org/presentationml/2006/main">
  <p:tag name="DVSECTIONID" val="G3mxi01n7qC767XvN1E7U4"/>
</p:tagLst>
</file>

<file path=ppt/tags/tag161.xml><?xml version="1.0" encoding="utf-8"?>
<p:tagLst xmlns:a="http://schemas.openxmlformats.org/drawingml/2006/main" xmlns:r="http://schemas.openxmlformats.org/officeDocument/2006/relationships" xmlns:p="http://schemas.openxmlformats.org/presentationml/2006/main">
  <p:tag name="DVSHAPEID" val="r6aVA75vwUANTGX1z5zCVv"/>
</p:tagLst>
</file>

<file path=ppt/tags/tag162.xml><?xml version="1.0" encoding="utf-8"?>
<p:tagLst xmlns:a="http://schemas.openxmlformats.org/drawingml/2006/main" xmlns:r="http://schemas.openxmlformats.org/officeDocument/2006/relationships" xmlns:p="http://schemas.openxmlformats.org/presentationml/2006/main">
  <p:tag name="DVSHAPEID" val="G7snNgR2y5q5NH1bFjtjsT"/>
</p:tagLst>
</file>

<file path=ppt/tags/tag163.xml><?xml version="1.0" encoding="utf-8"?>
<p:tagLst xmlns:a="http://schemas.openxmlformats.org/drawingml/2006/main" xmlns:r="http://schemas.openxmlformats.org/officeDocument/2006/relationships" xmlns:p="http://schemas.openxmlformats.org/presentationml/2006/main">
  <p:tag name="DVSECTIONID" val="00wQXnO4RHycRe5eowCKRs"/>
</p:tagLst>
</file>

<file path=ppt/tags/tag164.xml><?xml version="1.0" encoding="utf-8"?>
<p:tagLst xmlns:a="http://schemas.openxmlformats.org/drawingml/2006/main" xmlns:r="http://schemas.openxmlformats.org/officeDocument/2006/relationships" xmlns:p="http://schemas.openxmlformats.org/presentationml/2006/main">
  <p:tag name="DVSHAPEID" val="3GNRouwkbmwCVqa2X5e29X"/>
</p:tagLst>
</file>

<file path=ppt/tags/tag165.xml><?xml version="1.0" encoding="utf-8"?>
<p:tagLst xmlns:a="http://schemas.openxmlformats.org/drawingml/2006/main" xmlns:r="http://schemas.openxmlformats.org/officeDocument/2006/relationships" xmlns:p="http://schemas.openxmlformats.org/presentationml/2006/main">
  <p:tag name="DVSHAPEID" val="Lvw66AZ2lxn6iBL7IxrLBg"/>
</p:tagLst>
</file>

<file path=ppt/tags/tag166.xml><?xml version="1.0" encoding="utf-8"?>
<p:tagLst xmlns:a="http://schemas.openxmlformats.org/drawingml/2006/main" xmlns:r="http://schemas.openxmlformats.org/officeDocument/2006/relationships" xmlns:p="http://schemas.openxmlformats.org/presentationml/2006/main">
  <p:tag name="DVSHAPEID" val="WI7FQT00d5i6UhlinWl91Y"/>
</p:tagLst>
</file>

<file path=ppt/tags/tag17.xml><?xml version="1.0" encoding="utf-8"?>
<p:tagLst xmlns:a="http://schemas.openxmlformats.org/drawingml/2006/main" xmlns:r="http://schemas.openxmlformats.org/officeDocument/2006/relationships" xmlns:p="http://schemas.openxmlformats.org/presentationml/2006/main">
  <p:tag name="DVSHAPEID" val="KfrJL6ovmZtyMRIGNsedY8"/>
</p:tagLst>
</file>

<file path=ppt/tags/tag18.xml><?xml version="1.0" encoding="utf-8"?>
<p:tagLst xmlns:a="http://schemas.openxmlformats.org/drawingml/2006/main" xmlns:r="http://schemas.openxmlformats.org/officeDocument/2006/relationships" xmlns:p="http://schemas.openxmlformats.org/presentationml/2006/main">
  <p:tag name="DVSHAPEID" val="EszTkT5KWSkFuLv56mGBHO"/>
</p:tagLst>
</file>

<file path=ppt/tags/tag19.xml><?xml version="1.0" encoding="utf-8"?>
<p:tagLst xmlns:a="http://schemas.openxmlformats.org/drawingml/2006/main" xmlns:r="http://schemas.openxmlformats.org/officeDocument/2006/relationships" xmlns:p="http://schemas.openxmlformats.org/presentationml/2006/main">
  <p:tag name="DVSHAPEID" val="zbhO89fr4aNBBYaSMvpB2A"/>
</p:tagLst>
</file>

<file path=ppt/tags/tag2.xml><?xml version="1.0" encoding="utf-8"?>
<p:tagLst xmlns:a="http://schemas.openxmlformats.org/drawingml/2006/main" xmlns:r="http://schemas.openxmlformats.org/officeDocument/2006/relationships" xmlns:p="http://schemas.openxmlformats.org/presentationml/2006/main">
  <p:tag name="DVSHAPEID" val="gxz3GPlh7Jtz798gaOWTgp"/>
</p:tagLst>
</file>

<file path=ppt/tags/tag20.xml><?xml version="1.0" encoding="utf-8"?>
<p:tagLst xmlns:a="http://schemas.openxmlformats.org/drawingml/2006/main" xmlns:r="http://schemas.openxmlformats.org/officeDocument/2006/relationships" xmlns:p="http://schemas.openxmlformats.org/presentationml/2006/main">
  <p:tag name="DVSHAPEID" val="e7mWaHlRwmrPSnBvKWvvN9"/>
</p:tagLst>
</file>

<file path=ppt/tags/tag21.xml><?xml version="1.0" encoding="utf-8"?>
<p:tagLst xmlns:a="http://schemas.openxmlformats.org/drawingml/2006/main" xmlns:r="http://schemas.openxmlformats.org/officeDocument/2006/relationships" xmlns:p="http://schemas.openxmlformats.org/presentationml/2006/main">
  <p:tag name="DVSHAPEID" val="RSawVeAbc5LYW9rbYy5cDr"/>
</p:tagLst>
</file>

<file path=ppt/tags/tag22.xml><?xml version="1.0" encoding="utf-8"?>
<p:tagLst xmlns:a="http://schemas.openxmlformats.org/drawingml/2006/main" xmlns:r="http://schemas.openxmlformats.org/officeDocument/2006/relationships" xmlns:p="http://schemas.openxmlformats.org/presentationml/2006/main">
  <p:tag name="DVSHAPEID" val="aL5MggKs6xN4gtMEL7hl9l"/>
</p:tagLst>
</file>

<file path=ppt/tags/tag23.xml><?xml version="1.0" encoding="utf-8"?>
<p:tagLst xmlns:a="http://schemas.openxmlformats.org/drawingml/2006/main" xmlns:r="http://schemas.openxmlformats.org/officeDocument/2006/relationships" xmlns:p="http://schemas.openxmlformats.org/presentationml/2006/main">
  <p:tag name="DVSHAPEID" val="4Urs4zYWpBwpIoq9XkqKZe"/>
</p:tagLst>
</file>

<file path=ppt/tags/tag24.xml><?xml version="1.0" encoding="utf-8"?>
<p:tagLst xmlns:a="http://schemas.openxmlformats.org/drawingml/2006/main" xmlns:r="http://schemas.openxmlformats.org/officeDocument/2006/relationships" xmlns:p="http://schemas.openxmlformats.org/presentationml/2006/main">
  <p:tag name="DVSHAPEID" val="bSTXojMYViiOHbkObau97b"/>
</p:tagLst>
</file>

<file path=ppt/tags/tag25.xml><?xml version="1.0" encoding="utf-8"?>
<p:tagLst xmlns:a="http://schemas.openxmlformats.org/drawingml/2006/main" xmlns:r="http://schemas.openxmlformats.org/officeDocument/2006/relationships" xmlns:p="http://schemas.openxmlformats.org/presentationml/2006/main">
  <p:tag name="DVSHAPEID" val="yQLneC9XUomPJzz6aEarGd"/>
</p:tagLst>
</file>

<file path=ppt/tags/tag26.xml><?xml version="1.0" encoding="utf-8"?>
<p:tagLst xmlns:a="http://schemas.openxmlformats.org/drawingml/2006/main" xmlns:r="http://schemas.openxmlformats.org/officeDocument/2006/relationships" xmlns:p="http://schemas.openxmlformats.org/presentationml/2006/main">
  <p:tag name="DVSHAPEID" val="6UHeO98ggP6Zj2c15aOXoT"/>
</p:tagLst>
</file>

<file path=ppt/tags/tag27.xml><?xml version="1.0" encoding="utf-8"?>
<p:tagLst xmlns:a="http://schemas.openxmlformats.org/drawingml/2006/main" xmlns:r="http://schemas.openxmlformats.org/officeDocument/2006/relationships" xmlns:p="http://schemas.openxmlformats.org/presentationml/2006/main">
  <p:tag name="DVSECTIONID" val="Jf63eVCDVjfW31FbvIgu8y"/>
</p:tagLst>
</file>

<file path=ppt/tags/tag28.xml><?xml version="1.0" encoding="utf-8"?>
<p:tagLst xmlns:a="http://schemas.openxmlformats.org/drawingml/2006/main" xmlns:r="http://schemas.openxmlformats.org/officeDocument/2006/relationships" xmlns:p="http://schemas.openxmlformats.org/presentationml/2006/main">
  <p:tag name="DVSHAPEID" val="gZrGq2P578v4vJqkelyzVl"/>
</p:tagLst>
</file>

<file path=ppt/tags/tag29.xml><?xml version="1.0" encoding="utf-8"?>
<p:tagLst xmlns:a="http://schemas.openxmlformats.org/drawingml/2006/main" xmlns:r="http://schemas.openxmlformats.org/officeDocument/2006/relationships" xmlns:p="http://schemas.openxmlformats.org/presentationml/2006/main">
  <p:tag name="DVSHAPEID" val="YHkBhU5yW1TC2j3usiRaDY"/>
</p:tagLst>
</file>

<file path=ppt/tags/tag3.xml><?xml version="1.0" encoding="utf-8"?>
<p:tagLst xmlns:a="http://schemas.openxmlformats.org/drawingml/2006/main" xmlns:r="http://schemas.openxmlformats.org/officeDocument/2006/relationships" xmlns:p="http://schemas.openxmlformats.org/presentationml/2006/main">
  <p:tag name="DVSHAPEID" val="C5YMDD2ncXtBp1gWKGsyOM"/>
</p:tagLst>
</file>

<file path=ppt/tags/tag30.xml><?xml version="1.0" encoding="utf-8"?>
<p:tagLst xmlns:a="http://schemas.openxmlformats.org/drawingml/2006/main" xmlns:r="http://schemas.openxmlformats.org/officeDocument/2006/relationships" xmlns:p="http://schemas.openxmlformats.org/presentationml/2006/main">
  <p:tag name="DVSECTIONID" val="Om85TkStk0IUP1oHOhOP4h"/>
</p:tagLst>
</file>

<file path=ppt/tags/tag31.xml><?xml version="1.0" encoding="utf-8"?>
<p:tagLst xmlns:a="http://schemas.openxmlformats.org/drawingml/2006/main" xmlns:r="http://schemas.openxmlformats.org/officeDocument/2006/relationships" xmlns:p="http://schemas.openxmlformats.org/presentationml/2006/main">
  <p:tag name="DVSHAPEID" val="4RXATL6uMo5V0JlOKVZycu"/>
</p:tagLst>
</file>

<file path=ppt/tags/tag32.xml><?xml version="1.0" encoding="utf-8"?>
<p:tagLst xmlns:a="http://schemas.openxmlformats.org/drawingml/2006/main" xmlns:r="http://schemas.openxmlformats.org/officeDocument/2006/relationships" xmlns:p="http://schemas.openxmlformats.org/presentationml/2006/main">
  <p:tag name="DVSHAPEID" val="bSG7gJSfHLH0DtEG0jrreu"/>
</p:tagLst>
</file>

<file path=ppt/tags/tag33.xml><?xml version="1.0" encoding="utf-8"?>
<p:tagLst xmlns:a="http://schemas.openxmlformats.org/drawingml/2006/main" xmlns:r="http://schemas.openxmlformats.org/officeDocument/2006/relationships" xmlns:p="http://schemas.openxmlformats.org/presentationml/2006/main">
  <p:tag name="DVSECTIONID" val="cW5rFaVNBrCbqJU92hLsYf"/>
</p:tagLst>
</file>

<file path=ppt/tags/tag34.xml><?xml version="1.0" encoding="utf-8"?>
<p:tagLst xmlns:a="http://schemas.openxmlformats.org/drawingml/2006/main" xmlns:r="http://schemas.openxmlformats.org/officeDocument/2006/relationships" xmlns:p="http://schemas.openxmlformats.org/presentationml/2006/main">
  <p:tag name="DVSHAPEID" val="x7ik9DyWa4LAG4UMvnBwGk"/>
</p:tagLst>
</file>

<file path=ppt/tags/tag35.xml><?xml version="1.0" encoding="utf-8"?>
<p:tagLst xmlns:a="http://schemas.openxmlformats.org/drawingml/2006/main" xmlns:r="http://schemas.openxmlformats.org/officeDocument/2006/relationships" xmlns:p="http://schemas.openxmlformats.org/presentationml/2006/main">
  <p:tag name="DVSHAPEID" val="d06Ra3UG7LfGlzOWAfHLAC"/>
</p:tagLst>
</file>

<file path=ppt/tags/tag36.xml><?xml version="1.0" encoding="utf-8"?>
<p:tagLst xmlns:a="http://schemas.openxmlformats.org/drawingml/2006/main" xmlns:r="http://schemas.openxmlformats.org/officeDocument/2006/relationships" xmlns:p="http://schemas.openxmlformats.org/presentationml/2006/main">
  <p:tag name="DVSECTIONID" val="e8cEMNUZGjuxacZrEHxxpg"/>
</p:tagLst>
</file>

<file path=ppt/tags/tag37.xml><?xml version="1.0" encoding="utf-8"?>
<p:tagLst xmlns:a="http://schemas.openxmlformats.org/drawingml/2006/main" xmlns:r="http://schemas.openxmlformats.org/officeDocument/2006/relationships" xmlns:p="http://schemas.openxmlformats.org/presentationml/2006/main">
  <p:tag name="DVSHAPEID" val="f3NzMeO4PINdThdhsu1tXZ"/>
</p:tagLst>
</file>

<file path=ppt/tags/tag38.xml><?xml version="1.0" encoding="utf-8"?>
<p:tagLst xmlns:a="http://schemas.openxmlformats.org/drawingml/2006/main" xmlns:r="http://schemas.openxmlformats.org/officeDocument/2006/relationships" xmlns:p="http://schemas.openxmlformats.org/presentationml/2006/main">
  <p:tag name="DVSHAPEID" val="k0JkXyMmPVJAL34BgGR2Vx"/>
</p:tagLst>
</file>

<file path=ppt/tags/tag39.xml><?xml version="1.0" encoding="utf-8"?>
<p:tagLst xmlns:a="http://schemas.openxmlformats.org/drawingml/2006/main" xmlns:r="http://schemas.openxmlformats.org/officeDocument/2006/relationships" xmlns:p="http://schemas.openxmlformats.org/presentationml/2006/main">
  <p:tag name="DVSECTIONID" val="iDAFMFfw4CiXIWf1n8SBLi"/>
</p:tagLst>
</file>

<file path=ppt/tags/tag4.xml><?xml version="1.0" encoding="utf-8"?>
<p:tagLst xmlns:a="http://schemas.openxmlformats.org/drawingml/2006/main" xmlns:r="http://schemas.openxmlformats.org/officeDocument/2006/relationships" xmlns:p="http://schemas.openxmlformats.org/presentationml/2006/main">
  <p:tag name="DVSHAPEID" val="E64OaEv4XuyQUt5TcHfKwv"/>
</p:tagLst>
</file>

<file path=ppt/tags/tag40.xml><?xml version="1.0" encoding="utf-8"?>
<p:tagLst xmlns:a="http://schemas.openxmlformats.org/drawingml/2006/main" xmlns:r="http://schemas.openxmlformats.org/officeDocument/2006/relationships" xmlns:p="http://schemas.openxmlformats.org/presentationml/2006/main">
  <p:tag name="DVSHAPEID" val="S8GxIjMdK7FfINQsgfhtTS"/>
</p:tagLst>
</file>

<file path=ppt/tags/tag41.xml><?xml version="1.0" encoding="utf-8"?>
<p:tagLst xmlns:a="http://schemas.openxmlformats.org/drawingml/2006/main" xmlns:r="http://schemas.openxmlformats.org/officeDocument/2006/relationships" xmlns:p="http://schemas.openxmlformats.org/presentationml/2006/main">
  <p:tag name="DVSHAPEID" val="uivacRdkCU4M7BEpQtABbB"/>
</p:tagLst>
</file>

<file path=ppt/tags/tag42.xml><?xml version="1.0" encoding="utf-8"?>
<p:tagLst xmlns:a="http://schemas.openxmlformats.org/drawingml/2006/main" xmlns:r="http://schemas.openxmlformats.org/officeDocument/2006/relationships" xmlns:p="http://schemas.openxmlformats.org/presentationml/2006/main">
  <p:tag name="DVSHAPEID" val="VwkhLOqCKsEZDn2y6UZpvK"/>
</p:tagLst>
</file>

<file path=ppt/tags/tag43.xml><?xml version="1.0" encoding="utf-8"?>
<p:tagLst xmlns:a="http://schemas.openxmlformats.org/drawingml/2006/main" xmlns:r="http://schemas.openxmlformats.org/officeDocument/2006/relationships" xmlns:p="http://schemas.openxmlformats.org/presentationml/2006/main">
  <p:tag name="DVSECTIONID" val="GTzI9AC3VqPXQy370fJ9eS"/>
</p:tagLst>
</file>

<file path=ppt/tags/tag44.xml><?xml version="1.0" encoding="utf-8"?>
<p:tagLst xmlns:a="http://schemas.openxmlformats.org/drawingml/2006/main" xmlns:r="http://schemas.openxmlformats.org/officeDocument/2006/relationships" xmlns:p="http://schemas.openxmlformats.org/presentationml/2006/main">
  <p:tag name="DVSHAPEID" val="bWFeOQpOShGSnZQV5pTZ9C"/>
</p:tagLst>
</file>

<file path=ppt/tags/tag45.xml><?xml version="1.0" encoding="utf-8"?>
<p:tagLst xmlns:a="http://schemas.openxmlformats.org/drawingml/2006/main" xmlns:r="http://schemas.openxmlformats.org/officeDocument/2006/relationships" xmlns:p="http://schemas.openxmlformats.org/presentationml/2006/main">
  <p:tag name="DVSHAPEID" val="78XgnimFCL6alnBwZAcWzn"/>
</p:tagLst>
</file>

<file path=ppt/tags/tag46.xml><?xml version="1.0" encoding="utf-8"?>
<p:tagLst xmlns:a="http://schemas.openxmlformats.org/drawingml/2006/main" xmlns:r="http://schemas.openxmlformats.org/officeDocument/2006/relationships" xmlns:p="http://schemas.openxmlformats.org/presentationml/2006/main">
  <p:tag name="DVSECTIONID" val="ect2bDjoENuZXH54vET0HS"/>
</p:tagLst>
</file>

<file path=ppt/tags/tag47.xml><?xml version="1.0" encoding="utf-8"?>
<p:tagLst xmlns:a="http://schemas.openxmlformats.org/drawingml/2006/main" xmlns:r="http://schemas.openxmlformats.org/officeDocument/2006/relationships" xmlns:p="http://schemas.openxmlformats.org/presentationml/2006/main">
  <p:tag name="DVSHAPEID" val="iLZ3IaOzwvBzOxhxs7sdEV"/>
</p:tagLst>
</file>

<file path=ppt/tags/tag48.xml><?xml version="1.0" encoding="utf-8"?>
<p:tagLst xmlns:a="http://schemas.openxmlformats.org/drawingml/2006/main" xmlns:r="http://schemas.openxmlformats.org/officeDocument/2006/relationships" xmlns:p="http://schemas.openxmlformats.org/presentationml/2006/main">
  <p:tag name="DVSHAPEID" val="LdDsjzpjMd2KPchkAbQ2fB"/>
</p:tagLst>
</file>

<file path=ppt/tags/tag49.xml><?xml version="1.0" encoding="utf-8"?>
<p:tagLst xmlns:a="http://schemas.openxmlformats.org/drawingml/2006/main" xmlns:r="http://schemas.openxmlformats.org/officeDocument/2006/relationships" xmlns:p="http://schemas.openxmlformats.org/presentationml/2006/main">
  <p:tag name="DVSECTIONID" val="7K6GYg7DRC4OFne6pZKwM2"/>
</p:tagLst>
</file>

<file path=ppt/tags/tag5.xml><?xml version="1.0" encoding="utf-8"?>
<p:tagLst xmlns:a="http://schemas.openxmlformats.org/drawingml/2006/main" xmlns:r="http://schemas.openxmlformats.org/officeDocument/2006/relationships" xmlns:p="http://schemas.openxmlformats.org/presentationml/2006/main">
  <p:tag name="DVSHAPEID" val="6wJ70d4grIBQrRHOsoR70Y"/>
</p:tagLst>
</file>

<file path=ppt/tags/tag50.xml><?xml version="1.0" encoding="utf-8"?>
<p:tagLst xmlns:a="http://schemas.openxmlformats.org/drawingml/2006/main" xmlns:r="http://schemas.openxmlformats.org/officeDocument/2006/relationships" xmlns:p="http://schemas.openxmlformats.org/presentationml/2006/main">
  <p:tag name="DVSHAPEID" val="zMz4fs75ulJnZLpfRfacIn"/>
</p:tagLst>
</file>

<file path=ppt/tags/tag51.xml><?xml version="1.0" encoding="utf-8"?>
<p:tagLst xmlns:a="http://schemas.openxmlformats.org/drawingml/2006/main" xmlns:r="http://schemas.openxmlformats.org/officeDocument/2006/relationships" xmlns:p="http://schemas.openxmlformats.org/presentationml/2006/main">
  <p:tag name="DVSHAPEID" val="w4H5g7xgmBGaERSekXcHJH"/>
</p:tagLst>
</file>

<file path=ppt/tags/tag52.xml><?xml version="1.0" encoding="utf-8"?>
<p:tagLst xmlns:a="http://schemas.openxmlformats.org/drawingml/2006/main" xmlns:r="http://schemas.openxmlformats.org/officeDocument/2006/relationships" xmlns:p="http://schemas.openxmlformats.org/presentationml/2006/main">
  <p:tag name="DVSECTIONID" val="sQBm2WJ5fdbm4JWvE3g1VS"/>
</p:tagLst>
</file>

<file path=ppt/tags/tag53.xml><?xml version="1.0" encoding="utf-8"?>
<p:tagLst xmlns:a="http://schemas.openxmlformats.org/drawingml/2006/main" xmlns:r="http://schemas.openxmlformats.org/officeDocument/2006/relationships" xmlns:p="http://schemas.openxmlformats.org/presentationml/2006/main">
  <p:tag name="DVSHAPEID" val="0scvVkkBS2Sbgun9cZyeZ7"/>
</p:tagLst>
</file>

<file path=ppt/tags/tag54.xml><?xml version="1.0" encoding="utf-8"?>
<p:tagLst xmlns:a="http://schemas.openxmlformats.org/drawingml/2006/main" xmlns:r="http://schemas.openxmlformats.org/officeDocument/2006/relationships" xmlns:p="http://schemas.openxmlformats.org/presentationml/2006/main">
  <p:tag name="DVSHAPEID" val="HP7ynCVc01EP3fTKcdVLJD"/>
</p:tagLst>
</file>

<file path=ppt/tags/tag55.xml><?xml version="1.0" encoding="utf-8"?>
<p:tagLst xmlns:a="http://schemas.openxmlformats.org/drawingml/2006/main" xmlns:r="http://schemas.openxmlformats.org/officeDocument/2006/relationships" xmlns:p="http://schemas.openxmlformats.org/presentationml/2006/main">
  <p:tag name="DVSECTIONID" val="V82IPofUga65hg4CdbTMmQ"/>
</p:tagLst>
</file>

<file path=ppt/tags/tag56.xml><?xml version="1.0" encoding="utf-8"?>
<p:tagLst xmlns:a="http://schemas.openxmlformats.org/drawingml/2006/main" xmlns:r="http://schemas.openxmlformats.org/officeDocument/2006/relationships" xmlns:p="http://schemas.openxmlformats.org/presentationml/2006/main">
  <p:tag name="DVSHAPEID" val="hsAoRaLc8vHSKmnmXIFF2R"/>
</p:tagLst>
</file>

<file path=ppt/tags/tag57.xml><?xml version="1.0" encoding="utf-8"?>
<p:tagLst xmlns:a="http://schemas.openxmlformats.org/drawingml/2006/main" xmlns:r="http://schemas.openxmlformats.org/officeDocument/2006/relationships" xmlns:p="http://schemas.openxmlformats.org/presentationml/2006/main">
  <p:tag name="DVSHAPEID" val="wrq7grMlido3yFXYKLrNT9"/>
</p:tagLst>
</file>

<file path=ppt/tags/tag58.xml><?xml version="1.0" encoding="utf-8"?>
<p:tagLst xmlns:a="http://schemas.openxmlformats.org/drawingml/2006/main" xmlns:r="http://schemas.openxmlformats.org/officeDocument/2006/relationships" xmlns:p="http://schemas.openxmlformats.org/presentationml/2006/main">
  <p:tag name="DVSHAPEID" val="7auwmPgd53ApV9XJUjqMcu"/>
</p:tagLst>
</file>

<file path=ppt/tags/tag59.xml><?xml version="1.0" encoding="utf-8"?>
<p:tagLst xmlns:a="http://schemas.openxmlformats.org/drawingml/2006/main" xmlns:r="http://schemas.openxmlformats.org/officeDocument/2006/relationships" xmlns:p="http://schemas.openxmlformats.org/presentationml/2006/main">
  <p:tag name="DVSHAPEID" val="9f6j2soixNuOlEaKvTpjPd"/>
</p:tagLst>
</file>

<file path=ppt/tags/tag6.xml><?xml version="1.0" encoding="utf-8"?>
<p:tagLst xmlns:a="http://schemas.openxmlformats.org/drawingml/2006/main" xmlns:r="http://schemas.openxmlformats.org/officeDocument/2006/relationships" xmlns:p="http://schemas.openxmlformats.org/presentationml/2006/main">
  <p:tag name="DVSHAPEID" val="2y6MQQuKj4g90y53Ei0H3Q"/>
</p:tagLst>
</file>

<file path=ppt/tags/tag60.xml><?xml version="1.0" encoding="utf-8"?>
<p:tagLst xmlns:a="http://schemas.openxmlformats.org/drawingml/2006/main" xmlns:r="http://schemas.openxmlformats.org/officeDocument/2006/relationships" xmlns:p="http://schemas.openxmlformats.org/presentationml/2006/main">
  <p:tag name="DVSECTIONID" val="JJfxU9yZCIPdrPM2V2gqQq"/>
</p:tagLst>
</file>

<file path=ppt/tags/tag61.xml><?xml version="1.0" encoding="utf-8"?>
<p:tagLst xmlns:a="http://schemas.openxmlformats.org/drawingml/2006/main" xmlns:r="http://schemas.openxmlformats.org/officeDocument/2006/relationships" xmlns:p="http://schemas.openxmlformats.org/presentationml/2006/main">
  <p:tag name="DVSHAPEID" val="DTU90IGpWWyxsI8BJd167v"/>
</p:tagLst>
</file>

<file path=ppt/tags/tag62.xml><?xml version="1.0" encoding="utf-8"?>
<p:tagLst xmlns:a="http://schemas.openxmlformats.org/drawingml/2006/main" xmlns:r="http://schemas.openxmlformats.org/officeDocument/2006/relationships" xmlns:p="http://schemas.openxmlformats.org/presentationml/2006/main">
  <p:tag name="DVSHAPEID" val="XWMvuwCTfBn6fy3dpHLMx9"/>
</p:tagLst>
</file>

<file path=ppt/tags/tag63.xml><?xml version="1.0" encoding="utf-8"?>
<p:tagLst xmlns:a="http://schemas.openxmlformats.org/drawingml/2006/main" xmlns:r="http://schemas.openxmlformats.org/officeDocument/2006/relationships" xmlns:p="http://schemas.openxmlformats.org/presentationml/2006/main">
  <p:tag name="DVSECTIONID" val="DiivaTlHfK7AVtkj6lQlX0"/>
</p:tagLst>
</file>

<file path=ppt/tags/tag64.xml><?xml version="1.0" encoding="utf-8"?>
<p:tagLst xmlns:a="http://schemas.openxmlformats.org/drawingml/2006/main" xmlns:r="http://schemas.openxmlformats.org/officeDocument/2006/relationships" xmlns:p="http://schemas.openxmlformats.org/presentationml/2006/main">
  <p:tag name="DVSHAPEID" val="wQZQLM2z6Eg8WYnvdaN3HX"/>
</p:tagLst>
</file>

<file path=ppt/tags/tag65.xml><?xml version="1.0" encoding="utf-8"?>
<p:tagLst xmlns:a="http://schemas.openxmlformats.org/drawingml/2006/main" xmlns:r="http://schemas.openxmlformats.org/officeDocument/2006/relationships" xmlns:p="http://schemas.openxmlformats.org/presentationml/2006/main">
  <p:tag name="DVSHAPEID" val="9mtAxvOjlkXNpVwDKPQFuJ"/>
</p:tagLst>
</file>

<file path=ppt/tags/tag66.xml><?xml version="1.0" encoding="utf-8"?>
<p:tagLst xmlns:a="http://schemas.openxmlformats.org/drawingml/2006/main" xmlns:r="http://schemas.openxmlformats.org/officeDocument/2006/relationships" xmlns:p="http://schemas.openxmlformats.org/presentationml/2006/main">
  <p:tag name="DVSECTIONID" val="LcrheHcAYdvZbuistFrerA"/>
</p:tagLst>
</file>

<file path=ppt/tags/tag67.xml><?xml version="1.0" encoding="utf-8"?>
<p:tagLst xmlns:a="http://schemas.openxmlformats.org/drawingml/2006/main" xmlns:r="http://schemas.openxmlformats.org/officeDocument/2006/relationships" xmlns:p="http://schemas.openxmlformats.org/presentationml/2006/main">
  <p:tag name="DVSHAPEID" val="Q7C5PTtBZtrzGDnafwLMjV"/>
</p:tagLst>
</file>

<file path=ppt/tags/tag68.xml><?xml version="1.0" encoding="utf-8"?>
<p:tagLst xmlns:a="http://schemas.openxmlformats.org/drawingml/2006/main" xmlns:r="http://schemas.openxmlformats.org/officeDocument/2006/relationships" xmlns:p="http://schemas.openxmlformats.org/presentationml/2006/main">
  <p:tag name="DVSHAPEID" val="a8yrYApXd2sqvlYrGUQJlu"/>
</p:tagLst>
</file>

<file path=ppt/tags/tag69.xml><?xml version="1.0" encoding="utf-8"?>
<p:tagLst xmlns:a="http://schemas.openxmlformats.org/drawingml/2006/main" xmlns:r="http://schemas.openxmlformats.org/officeDocument/2006/relationships" xmlns:p="http://schemas.openxmlformats.org/presentationml/2006/main">
  <p:tag name="DVSHAPEID" val="mQeTgAAjTHqUXtxnUTc1gp"/>
</p:tagLst>
</file>

<file path=ppt/tags/tag7.xml><?xml version="1.0" encoding="utf-8"?>
<p:tagLst xmlns:a="http://schemas.openxmlformats.org/drawingml/2006/main" xmlns:r="http://schemas.openxmlformats.org/officeDocument/2006/relationships" xmlns:p="http://schemas.openxmlformats.org/presentationml/2006/main">
  <p:tag name="DVSHAPEID" val="f42ecofRSou8ta1dndMGpw"/>
</p:tagLst>
</file>

<file path=ppt/tags/tag70.xml><?xml version="1.0" encoding="utf-8"?>
<p:tagLst xmlns:a="http://schemas.openxmlformats.org/drawingml/2006/main" xmlns:r="http://schemas.openxmlformats.org/officeDocument/2006/relationships" xmlns:p="http://schemas.openxmlformats.org/presentationml/2006/main">
  <p:tag name="DVSECTIONID" val="rvG3weRp9RnHsLVvTCKlm3"/>
</p:tagLst>
</file>

<file path=ppt/tags/tag71.xml><?xml version="1.0" encoding="utf-8"?>
<p:tagLst xmlns:a="http://schemas.openxmlformats.org/drawingml/2006/main" xmlns:r="http://schemas.openxmlformats.org/officeDocument/2006/relationships" xmlns:p="http://schemas.openxmlformats.org/presentationml/2006/main">
  <p:tag name="DVSHAPEID" val="6g71cNQRWzzGLHc5jOnT8K"/>
</p:tagLst>
</file>

<file path=ppt/tags/tag72.xml><?xml version="1.0" encoding="utf-8"?>
<p:tagLst xmlns:a="http://schemas.openxmlformats.org/drawingml/2006/main" xmlns:r="http://schemas.openxmlformats.org/officeDocument/2006/relationships" xmlns:p="http://schemas.openxmlformats.org/presentationml/2006/main">
  <p:tag name="DVSHAPEID" val="0BouTiZWxjdWJYMfoMt1LQ"/>
</p:tagLst>
</file>

<file path=ppt/tags/tag73.xml><?xml version="1.0" encoding="utf-8"?>
<p:tagLst xmlns:a="http://schemas.openxmlformats.org/drawingml/2006/main" xmlns:r="http://schemas.openxmlformats.org/officeDocument/2006/relationships" xmlns:p="http://schemas.openxmlformats.org/presentationml/2006/main">
  <p:tag name="DVSHAPEID" val="lgHQaPAnEngmgwCHTxS02f"/>
</p:tagLst>
</file>

<file path=ppt/tags/tag74.xml><?xml version="1.0" encoding="utf-8"?>
<p:tagLst xmlns:a="http://schemas.openxmlformats.org/drawingml/2006/main" xmlns:r="http://schemas.openxmlformats.org/officeDocument/2006/relationships" xmlns:p="http://schemas.openxmlformats.org/presentationml/2006/main">
  <p:tag name="DVSECTIONID" val="hPuerC3Nmfcq4U99dQUYyN"/>
</p:tagLst>
</file>

<file path=ppt/tags/tag75.xml><?xml version="1.0" encoding="utf-8"?>
<p:tagLst xmlns:a="http://schemas.openxmlformats.org/drawingml/2006/main" xmlns:r="http://schemas.openxmlformats.org/officeDocument/2006/relationships" xmlns:p="http://schemas.openxmlformats.org/presentationml/2006/main">
  <p:tag name="DVSHAPEID" val="sPXej4qAq6Z9f8M379maFQ"/>
</p:tagLst>
</file>

<file path=ppt/tags/tag76.xml><?xml version="1.0" encoding="utf-8"?>
<p:tagLst xmlns:a="http://schemas.openxmlformats.org/drawingml/2006/main" xmlns:r="http://schemas.openxmlformats.org/officeDocument/2006/relationships" xmlns:p="http://schemas.openxmlformats.org/presentationml/2006/main">
  <p:tag name="DVSHAPEID" val="FnHgDGSV9KO5OSSVwwW3X9"/>
</p:tagLst>
</file>

<file path=ppt/tags/tag77.xml><?xml version="1.0" encoding="utf-8"?>
<p:tagLst xmlns:a="http://schemas.openxmlformats.org/drawingml/2006/main" xmlns:r="http://schemas.openxmlformats.org/officeDocument/2006/relationships" xmlns:p="http://schemas.openxmlformats.org/presentationml/2006/main">
  <p:tag name="DVSHAPEID" val="m6guUQpIESAC9Aw2rKIuXe"/>
</p:tagLst>
</file>

<file path=ppt/tags/tag78.xml><?xml version="1.0" encoding="utf-8"?>
<p:tagLst xmlns:a="http://schemas.openxmlformats.org/drawingml/2006/main" xmlns:r="http://schemas.openxmlformats.org/officeDocument/2006/relationships" xmlns:p="http://schemas.openxmlformats.org/presentationml/2006/main">
  <p:tag name="DVSECTIONID" val="v1G1lJpUrnutUXoYZKemcX"/>
</p:tagLst>
</file>

<file path=ppt/tags/tag79.xml><?xml version="1.0" encoding="utf-8"?>
<p:tagLst xmlns:a="http://schemas.openxmlformats.org/drawingml/2006/main" xmlns:r="http://schemas.openxmlformats.org/officeDocument/2006/relationships" xmlns:p="http://schemas.openxmlformats.org/presentationml/2006/main">
  <p:tag name="DVSHAPEID" val="lajUbcDQdBTv1BZ8L2vr6W"/>
</p:tagLst>
</file>

<file path=ppt/tags/tag8.xml><?xml version="1.0" encoding="utf-8"?>
<p:tagLst xmlns:a="http://schemas.openxmlformats.org/drawingml/2006/main" xmlns:r="http://schemas.openxmlformats.org/officeDocument/2006/relationships" xmlns:p="http://schemas.openxmlformats.org/presentationml/2006/main">
  <p:tag name="DVSHAPEID" val="ziR9IpKz7jVcj1JCE5vrcS"/>
</p:tagLst>
</file>

<file path=ppt/tags/tag80.xml><?xml version="1.0" encoding="utf-8"?>
<p:tagLst xmlns:a="http://schemas.openxmlformats.org/drawingml/2006/main" xmlns:r="http://schemas.openxmlformats.org/officeDocument/2006/relationships" xmlns:p="http://schemas.openxmlformats.org/presentationml/2006/main">
  <p:tag name="DVSHAPEID" val="ubIhpt4clsc7K6a0Ed4OEZ"/>
</p:tagLst>
</file>

<file path=ppt/tags/tag81.xml><?xml version="1.0" encoding="utf-8"?>
<p:tagLst xmlns:a="http://schemas.openxmlformats.org/drawingml/2006/main" xmlns:r="http://schemas.openxmlformats.org/officeDocument/2006/relationships" xmlns:p="http://schemas.openxmlformats.org/presentationml/2006/main">
  <p:tag name="DVSHAPEID" val="JEzV2iYFZv8pF8bTMaL1fq"/>
</p:tagLst>
</file>

<file path=ppt/tags/tag82.xml><?xml version="1.0" encoding="utf-8"?>
<p:tagLst xmlns:a="http://schemas.openxmlformats.org/drawingml/2006/main" xmlns:r="http://schemas.openxmlformats.org/officeDocument/2006/relationships" xmlns:p="http://schemas.openxmlformats.org/presentationml/2006/main">
  <p:tag name="DVSHAPEID" val="iTQTYKnhmihvs4IuqMeFtG"/>
</p:tagLst>
</file>

<file path=ppt/tags/tag83.xml><?xml version="1.0" encoding="utf-8"?>
<p:tagLst xmlns:a="http://schemas.openxmlformats.org/drawingml/2006/main" xmlns:r="http://schemas.openxmlformats.org/officeDocument/2006/relationships" xmlns:p="http://schemas.openxmlformats.org/presentationml/2006/main">
  <p:tag name="DVSHAPEID" val="Zlr1PLrU3DJilF49jdiH8P"/>
</p:tagLst>
</file>

<file path=ppt/tags/tag84.xml><?xml version="1.0" encoding="utf-8"?>
<p:tagLst xmlns:a="http://schemas.openxmlformats.org/drawingml/2006/main" xmlns:r="http://schemas.openxmlformats.org/officeDocument/2006/relationships" xmlns:p="http://schemas.openxmlformats.org/presentationml/2006/main">
  <p:tag name="DVSHAPEID" val="79G7aiJYNzXBTvsWVBQsfE"/>
</p:tagLst>
</file>

<file path=ppt/tags/tag85.xml><?xml version="1.0" encoding="utf-8"?>
<p:tagLst xmlns:a="http://schemas.openxmlformats.org/drawingml/2006/main" xmlns:r="http://schemas.openxmlformats.org/officeDocument/2006/relationships" xmlns:p="http://schemas.openxmlformats.org/presentationml/2006/main">
  <p:tag name="DVSHAPEID" val="M9I3phs0nLyadhlHB8b4P9"/>
</p:tagLst>
</file>

<file path=ppt/tags/tag86.xml><?xml version="1.0" encoding="utf-8"?>
<p:tagLst xmlns:a="http://schemas.openxmlformats.org/drawingml/2006/main" xmlns:r="http://schemas.openxmlformats.org/officeDocument/2006/relationships" xmlns:p="http://schemas.openxmlformats.org/presentationml/2006/main">
  <p:tag name="DVSHAPEID" val="lJMzGnhGQGAtmwo7TrvMcb"/>
</p:tagLst>
</file>

<file path=ppt/tags/tag87.xml><?xml version="1.0" encoding="utf-8"?>
<p:tagLst xmlns:a="http://schemas.openxmlformats.org/drawingml/2006/main" xmlns:r="http://schemas.openxmlformats.org/officeDocument/2006/relationships" xmlns:p="http://schemas.openxmlformats.org/presentationml/2006/main">
  <p:tag name="DVSHAPEID" val="3JhaAe0IhaODOZhPA5JGVR"/>
</p:tagLst>
</file>

<file path=ppt/tags/tag88.xml><?xml version="1.0" encoding="utf-8"?>
<p:tagLst xmlns:a="http://schemas.openxmlformats.org/drawingml/2006/main" xmlns:r="http://schemas.openxmlformats.org/officeDocument/2006/relationships" xmlns:p="http://schemas.openxmlformats.org/presentationml/2006/main">
  <p:tag name="DVSHAPEID" val="zKUPitfJz3X9F2ivM3F8oq"/>
</p:tagLst>
</file>

<file path=ppt/tags/tag89.xml><?xml version="1.0" encoding="utf-8"?>
<p:tagLst xmlns:a="http://schemas.openxmlformats.org/drawingml/2006/main" xmlns:r="http://schemas.openxmlformats.org/officeDocument/2006/relationships" xmlns:p="http://schemas.openxmlformats.org/presentationml/2006/main">
  <p:tag name="DVSHAPEID" val="EJHpQ3Qp3vgbawgLVwtyBL"/>
</p:tagLst>
</file>

<file path=ppt/tags/tag9.xml><?xml version="1.0" encoding="utf-8"?>
<p:tagLst xmlns:a="http://schemas.openxmlformats.org/drawingml/2006/main" xmlns:r="http://schemas.openxmlformats.org/officeDocument/2006/relationships" xmlns:p="http://schemas.openxmlformats.org/presentationml/2006/main">
  <p:tag name="DVSHAPEID" val="ER5U2qVMVmqIvKm2FP7ihb"/>
</p:tagLst>
</file>

<file path=ppt/tags/tag90.xml><?xml version="1.0" encoding="utf-8"?>
<p:tagLst xmlns:a="http://schemas.openxmlformats.org/drawingml/2006/main" xmlns:r="http://schemas.openxmlformats.org/officeDocument/2006/relationships" xmlns:p="http://schemas.openxmlformats.org/presentationml/2006/main">
  <p:tag name="DVSHAPEID" val="FEjex5iF0Ns96a7TDbS9Zr"/>
</p:tagLst>
</file>

<file path=ppt/tags/tag91.xml><?xml version="1.0" encoding="utf-8"?>
<p:tagLst xmlns:a="http://schemas.openxmlformats.org/drawingml/2006/main" xmlns:r="http://schemas.openxmlformats.org/officeDocument/2006/relationships" xmlns:p="http://schemas.openxmlformats.org/presentationml/2006/main">
  <p:tag name="DVSHAPEID" val="TtSLf189EQOS436BvL7nus"/>
</p:tagLst>
</file>

<file path=ppt/tags/tag92.xml><?xml version="1.0" encoding="utf-8"?>
<p:tagLst xmlns:a="http://schemas.openxmlformats.org/drawingml/2006/main" xmlns:r="http://schemas.openxmlformats.org/officeDocument/2006/relationships" xmlns:p="http://schemas.openxmlformats.org/presentationml/2006/main">
  <p:tag name="DVSHAPEID" val="J0q5D1ShFsMeLPmMPhxR8C"/>
</p:tagLst>
</file>

<file path=ppt/tags/tag93.xml><?xml version="1.0" encoding="utf-8"?>
<p:tagLst xmlns:a="http://schemas.openxmlformats.org/drawingml/2006/main" xmlns:r="http://schemas.openxmlformats.org/officeDocument/2006/relationships" xmlns:p="http://schemas.openxmlformats.org/presentationml/2006/main">
  <p:tag name="DVSHAPEID" val="ke64N2G62CXqKRkao6gnam"/>
</p:tagLst>
</file>

<file path=ppt/tags/tag94.xml><?xml version="1.0" encoding="utf-8"?>
<p:tagLst xmlns:a="http://schemas.openxmlformats.org/drawingml/2006/main" xmlns:r="http://schemas.openxmlformats.org/officeDocument/2006/relationships" xmlns:p="http://schemas.openxmlformats.org/presentationml/2006/main">
  <p:tag name="DVSHAPEID" val="6PhgfIWPQCk6GcYyeQBzqa"/>
</p:tagLst>
</file>

<file path=ppt/tags/tag95.xml><?xml version="1.0" encoding="utf-8"?>
<p:tagLst xmlns:a="http://schemas.openxmlformats.org/drawingml/2006/main" xmlns:r="http://schemas.openxmlformats.org/officeDocument/2006/relationships" xmlns:p="http://schemas.openxmlformats.org/presentationml/2006/main">
  <p:tag name="DVSHAPEID" val="gk4urETrBKrX7gMwNX9cLk"/>
</p:tagLst>
</file>

<file path=ppt/tags/tag96.xml><?xml version="1.0" encoding="utf-8"?>
<p:tagLst xmlns:a="http://schemas.openxmlformats.org/drawingml/2006/main" xmlns:r="http://schemas.openxmlformats.org/officeDocument/2006/relationships" xmlns:p="http://schemas.openxmlformats.org/presentationml/2006/main">
  <p:tag name="DVSHAPEID" val="5Ea8cPRpMBWWzWcKhhWo0z"/>
</p:tagLst>
</file>

<file path=ppt/tags/tag97.xml><?xml version="1.0" encoding="utf-8"?>
<p:tagLst xmlns:a="http://schemas.openxmlformats.org/drawingml/2006/main" xmlns:r="http://schemas.openxmlformats.org/officeDocument/2006/relationships" xmlns:p="http://schemas.openxmlformats.org/presentationml/2006/main">
  <p:tag name="DVSHAPEID" val="FI4HMI3EpdoVeqkis3zcYQ"/>
</p:tagLst>
</file>

<file path=ppt/tags/tag98.xml><?xml version="1.0" encoding="utf-8"?>
<p:tagLst xmlns:a="http://schemas.openxmlformats.org/drawingml/2006/main" xmlns:r="http://schemas.openxmlformats.org/officeDocument/2006/relationships" xmlns:p="http://schemas.openxmlformats.org/presentationml/2006/main">
  <p:tag name="DVSHAPEID" val="1bHPk2GSfmjwYs4u39l8bI"/>
</p:tagLst>
</file>

<file path=ppt/tags/tag99.xml><?xml version="1.0" encoding="utf-8"?>
<p:tagLst xmlns:a="http://schemas.openxmlformats.org/drawingml/2006/main" xmlns:r="http://schemas.openxmlformats.org/officeDocument/2006/relationships" xmlns:p="http://schemas.openxmlformats.org/presentationml/2006/main">
  <p:tag name="DVSHAPEID" val="yDILqYPSPOBOHSZWo0XxX1"/>
</p:tagLst>
</file>

<file path=ppt/theme/theme1.xml><?xml version="1.0" encoding="utf-8"?>
<a:theme xmlns:a="http://schemas.openxmlformats.org/drawingml/2006/main" name="CASA">
  <a:themeElements>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7382</TotalTime>
  <Words>3306</Words>
  <Application>Microsoft Office PowerPoint</Application>
  <PresentationFormat>On-screen Show (4:3)</PresentationFormat>
  <Paragraphs>783</Paragraphs>
  <Slides>30</Slides>
  <Notes>14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CASA</vt:lpstr>
      <vt:lpstr>Understanding a decade of internal migration in Britain at the start of the 21st century – from spatial interaction to life course explanations </vt:lpstr>
      <vt:lpstr>Acknowledgements</vt:lpstr>
      <vt:lpstr>Outline</vt:lpstr>
      <vt:lpstr>Aims</vt:lpstr>
      <vt:lpstr>Data sources</vt:lpstr>
      <vt:lpstr>Inter-district internal migration in Britain by age group</vt:lpstr>
      <vt:lpstr>Decline in migration propensity </vt:lpstr>
      <vt:lpstr>Decline in migration propensity – 20-24 age group</vt:lpstr>
      <vt:lpstr>Understanding sub-national patterns</vt:lpstr>
      <vt:lpstr>CIDER Migration Classification</vt:lpstr>
      <vt:lpstr>Net migrants by cluster 1999-2008</vt:lpstr>
      <vt:lpstr>Top 5 gross flow rates between clusters at each age (average 1999-2008)</vt:lpstr>
      <vt:lpstr>Net migration rates (per 1,000 people) between clusters – 1999-2008 average</vt:lpstr>
      <vt:lpstr>Standardising for the effect of age – standardised migration ratios (SMIRs)</vt:lpstr>
      <vt:lpstr>Standardising for the effect of age – standardised migration ratios (SMIRs)</vt:lpstr>
      <vt:lpstr>Explaining internal migration - the influence of spatial structure </vt:lpstr>
      <vt:lpstr>How well do doubly constrained models fit the data?</vt:lpstr>
      <vt:lpstr>Interpreting the model - the frictional effect of distance</vt:lpstr>
      <vt:lpstr>Interpreting the model - the frictional effect of distance</vt:lpstr>
      <vt:lpstr>Model shortcomings – residuals 1998/99 (indicative all years)</vt:lpstr>
      <vt:lpstr>Residual interpretation</vt:lpstr>
      <vt:lpstr>Residual interpretation</vt:lpstr>
      <vt:lpstr>Additional life course interpretations</vt:lpstr>
      <vt:lpstr>Additional life course interpretations</vt:lpstr>
      <vt:lpstr>Life course interpretations</vt:lpstr>
      <vt:lpstr>Life course interpretations</vt:lpstr>
      <vt:lpstr>Conclusions</vt:lpstr>
      <vt:lpstr>Conclusions</vt:lpstr>
      <vt:lpstr>References </vt:lpstr>
      <vt:lpstr>Thank you</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 decade of internal migration in Britain at the start of the 21st century – from spatial interaction to life course explanations</dc:title>
  <dc:creator>Adam Dennett</dc:creator>
  <cp:lastModifiedBy>Adam Dennett</cp:lastModifiedBy>
  <cp:revision>92</cp:revision>
  <dcterms:created xsi:type="dcterms:W3CDTF">2011-06-01T14:28:37Z</dcterms:created>
  <dcterms:modified xsi:type="dcterms:W3CDTF">2011-06-07T09:31:41Z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true</vt:lpwstr>
  </property>
  <property fmtid="{D5CDD505-2E9C-101B-9397-08002B2CF9AE}" pid="3" name="Google.Documents.DocumentId">
    <vt:lpwstr>1Q0TYwAgKGqe_4BOcquJIH2KwOjaoTnqIjx4FBVbIGxk</vt:lpwstr>
  </property>
  <property fmtid="{D5CDD505-2E9C-101B-9397-08002B2CF9AE}" pid="4" name="Google.Documents.RevisionId">
    <vt:lpwstr>11256881857940929567</vt:lpwstr>
  </property>
  <property fmtid="{D5CDD505-2E9C-101B-9397-08002B2CF9AE}" pid="5" name="Google.Documents.PreviousRevisionId">
    <vt:lpwstr>00955815426286382934</vt:lpwstr>
  </property>
  <property fmtid="{D5CDD505-2E9C-101B-9397-08002B2CF9AE}" pid="6" name="Google.Documents.PluginVersion">
    <vt:lpwstr>2.0.2026.3768</vt:lpwstr>
  </property>
  <property fmtid="{D5CDD505-2E9C-101B-9397-08002B2CF9AE}" pid="7" name="Google.Documents.MergeIncapabilityFlags">
    <vt:i4>0</vt:i4>
  </property>
</Properties>
</file>