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00" r:id="rId4"/>
    <p:sldId id="301" r:id="rId5"/>
    <p:sldId id="265" r:id="rId6"/>
    <p:sldId id="315" r:id="rId7"/>
    <p:sldId id="342" r:id="rId8"/>
    <p:sldId id="316" r:id="rId9"/>
    <p:sldId id="317" r:id="rId10"/>
    <p:sldId id="302" r:id="rId11"/>
    <p:sldId id="303" r:id="rId12"/>
    <p:sldId id="318" r:id="rId13"/>
    <p:sldId id="319" r:id="rId14"/>
    <p:sldId id="304" r:id="rId15"/>
    <p:sldId id="333" r:id="rId16"/>
    <p:sldId id="334" r:id="rId17"/>
    <p:sldId id="320" r:id="rId18"/>
    <p:sldId id="321" r:id="rId19"/>
    <p:sldId id="322" r:id="rId20"/>
    <p:sldId id="323" r:id="rId21"/>
    <p:sldId id="341" r:id="rId22"/>
    <p:sldId id="305" r:id="rId23"/>
    <p:sldId id="306" r:id="rId24"/>
    <p:sldId id="314" r:id="rId25"/>
    <p:sldId id="308" r:id="rId26"/>
    <p:sldId id="325" r:id="rId27"/>
    <p:sldId id="282" r:id="rId28"/>
    <p:sldId id="310" r:id="rId29"/>
    <p:sldId id="298" r:id="rId30"/>
    <p:sldId id="343" r:id="rId31"/>
    <p:sldId id="328" r:id="rId32"/>
    <p:sldId id="329" r:id="rId33"/>
    <p:sldId id="331" r:id="rId34"/>
    <p:sldId id="330" r:id="rId35"/>
    <p:sldId id="295" r:id="rId36"/>
    <p:sldId id="296" r:id="rId37"/>
    <p:sldId id="297" r:id="rId38"/>
    <p:sldId id="311" r:id="rId39"/>
    <p:sldId id="312" r:id="rId40"/>
    <p:sldId id="324" r:id="rId41"/>
    <p:sldId id="335" r:id="rId42"/>
    <p:sldId id="336" r:id="rId43"/>
    <p:sldId id="338" r:id="rId44"/>
    <p:sldId id="337" r:id="rId45"/>
    <p:sldId id="339" r:id="rId46"/>
    <p:sldId id="257" r:id="rId47"/>
    <p:sldId id="340" r:id="rId4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99" autoAdjust="0"/>
    <p:restoredTop sz="87621" autoAdjust="0"/>
  </p:normalViewPr>
  <p:slideViewPr>
    <p:cSldViewPr>
      <p:cViewPr>
        <p:scale>
          <a:sx n="100" d="100"/>
          <a:sy n="100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4BC88-3F8C-461E-8FAE-6DAEAE0090A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7F6C0-7F25-45DA-80F1-66C8905BCD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0187-D79B-483C-A754-B1F36CE12D6F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756B-8C31-4EC7-8064-06E34060CE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9756B-8C31-4EC7-8064-06E34060CEB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FB95-C276-4776-ABB9-AE261F046016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5657-4920-4462-8143-80EBAF0A9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s.gov.uk/census/2011-census/consultations/open-consultations/2011-output-consultation---main-statistical-outputs---second-round/inde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s.gov.uk/census/2011-census/consultations/open-consultations/2011-output-consultation---main-statistical-outputs---second-round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o.w.duke-williams@leeds.ac.uk" TargetMode="External"/><Relationship Id="rId2" Type="http://schemas.openxmlformats.org/officeDocument/2006/relationships/hyperlink" Target="mailto:j.c.h.stillwell@leeds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der.census.ac.u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752528"/>
          </a:xfrm>
        </p:spPr>
        <p:txBody>
          <a:bodyPr>
            <a:normAutofit fontScale="47500" lnSpcReduction="20000"/>
          </a:bodyPr>
          <a:lstStyle/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7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Data: Progress and Potential</a:t>
            </a:r>
            <a:endParaRPr lang="en-GB" sz="7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r>
              <a:rPr lang="en-GB" sz="5900" b="1" dirty="0" smtClean="0">
                <a:solidFill>
                  <a:schemeClr val="tx1"/>
                </a:solidFill>
              </a:rPr>
              <a:t>John Stillwell and Oliver Duke-Williams</a:t>
            </a:r>
          </a:p>
          <a:p>
            <a:endParaRPr lang="en-GB" sz="5100" b="1" dirty="0" smtClean="0">
              <a:solidFill>
                <a:schemeClr val="tx1"/>
              </a:solidFill>
            </a:endParaRPr>
          </a:p>
          <a:p>
            <a:r>
              <a:rPr lang="en-GB" sz="5100" b="1" dirty="0" smtClean="0">
                <a:solidFill>
                  <a:schemeClr val="tx1"/>
                </a:solidFill>
              </a:rPr>
              <a:t>Centre for Interaction Data Estimation and Research (CIDER)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School of Geography, University of Leeds</a:t>
            </a:r>
          </a:p>
          <a:p>
            <a:endParaRPr lang="en-GB" sz="5100" b="1" dirty="0" smtClean="0">
              <a:solidFill>
                <a:schemeClr val="tx1"/>
              </a:solidFill>
            </a:endParaRPr>
          </a:p>
          <a:p>
            <a:r>
              <a:rPr lang="en-GB" sz="5100" b="1" dirty="0" smtClean="0">
                <a:solidFill>
                  <a:schemeClr val="tx1"/>
                </a:solidFill>
              </a:rPr>
              <a:t>Presentation at 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‘Census 2011: Impact and Potential’</a:t>
            </a:r>
          </a:p>
          <a:p>
            <a:r>
              <a:rPr lang="en-GB" sz="5100" b="1" dirty="0" smtClean="0">
                <a:solidFill>
                  <a:schemeClr val="tx1"/>
                </a:solidFill>
              </a:rPr>
              <a:t>University of Manchester, 7-8 July, 2011 </a:t>
            </a:r>
            <a:endParaRPr lang="en-GB" sz="51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57192"/>
            <a:ext cx="1584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7449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29876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age of new University logo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581128"/>
            <a:ext cx="1027287" cy="19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Development of important online interface to the Census interaction data sets </a:t>
            </a:r>
            <a:endParaRPr lang="en-GB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 t="17287" r="1285" b="17819"/>
          <a:stretch>
            <a:fillRect/>
          </a:stretch>
        </p:blipFill>
        <p:spPr bwMode="auto">
          <a:xfrm>
            <a:off x="161142" y="2132856"/>
            <a:ext cx="87016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1484784"/>
            <a:ext cx="28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 Home Page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165304"/>
            <a:ext cx="559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Need to be a registered user of census data</a:t>
            </a:r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WICID Query Interface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 cstate="print"/>
          <a:srcRect t="17021" r="26047" b="15958"/>
          <a:stretch>
            <a:fillRect/>
          </a:stretch>
        </p:blipFill>
        <p:spPr bwMode="auto">
          <a:xfrm>
            <a:off x="199319" y="1340768"/>
            <a:ext cx="878717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87008" cy="50405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selection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16"/>
          <p:cNvPicPr>
            <a:picLocks noChangeAspect="1" noChangeArrowheads="1"/>
          </p:cNvPicPr>
          <p:nvPr/>
        </p:nvPicPr>
        <p:blipFill>
          <a:blip r:embed="rId2" cstate="print"/>
          <a:srcRect l="665" t="17021" r="20042" b="14894"/>
          <a:stretch>
            <a:fillRect/>
          </a:stretch>
        </p:blipFill>
        <p:spPr bwMode="auto">
          <a:xfrm>
            <a:off x="2987824" y="692696"/>
            <a:ext cx="5257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3"/>
          <p:cNvPicPr>
            <a:picLocks noChangeAspect="1" noChangeArrowheads="1"/>
          </p:cNvPicPr>
          <p:nvPr/>
        </p:nvPicPr>
        <p:blipFill>
          <a:blip r:embed="rId3" cstate="print"/>
          <a:srcRect l="832" t="16756" r="26357" b="12500"/>
          <a:stretch>
            <a:fillRect/>
          </a:stretch>
        </p:blipFill>
        <p:spPr bwMode="auto">
          <a:xfrm>
            <a:off x="3779912" y="3573016"/>
            <a:ext cx="52197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 available in 2001 SMS Level 1</a:t>
            </a: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Cells of Table 3 in 2001 SMS Level 1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492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selection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19"/>
          <p:cNvPicPr>
            <a:picLocks noChangeAspect="1" noChangeArrowheads="1"/>
          </p:cNvPicPr>
          <p:nvPr/>
        </p:nvPicPr>
        <p:blipFill>
          <a:blip r:embed="rId2" cstate="print"/>
          <a:srcRect l="665" t="17554" r="19377" b="7446"/>
          <a:stretch>
            <a:fillRect/>
          </a:stretch>
        </p:blipFill>
        <p:spPr bwMode="auto">
          <a:xfrm>
            <a:off x="3131840" y="836712"/>
            <a:ext cx="5257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2"/>
          <p:cNvPicPr>
            <a:picLocks noChangeAspect="1" noChangeArrowheads="1"/>
          </p:cNvPicPr>
          <p:nvPr/>
        </p:nvPicPr>
        <p:blipFill>
          <a:blip r:embed="rId3" cstate="print"/>
          <a:srcRect l="832" t="17819" r="19189" b="12234"/>
          <a:stretch>
            <a:fillRect/>
          </a:stretch>
        </p:blipFill>
        <p:spPr bwMode="auto">
          <a:xfrm>
            <a:off x="3779912" y="3933056"/>
            <a:ext cx="5035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268760"/>
            <a:ext cx="2664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selection tools available</a:t>
            </a: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selection    of districts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Selection Tool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3" name="Picture 25"/>
          <p:cNvPicPr>
            <a:picLocks noChangeAspect="1" noChangeArrowheads="1"/>
          </p:cNvPicPr>
          <p:nvPr/>
        </p:nvPicPr>
        <p:blipFill>
          <a:blip r:embed="rId2" cstate="print"/>
          <a:srcRect l="11800" t="25266" r="19897" b="8775"/>
          <a:stretch>
            <a:fillRect/>
          </a:stretch>
        </p:blipFill>
        <p:spPr bwMode="auto">
          <a:xfrm>
            <a:off x="179512" y="1196752"/>
            <a:ext cx="830181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Selection Tool (detail)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6634"/>
            <a:ext cx="8136904" cy="54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Postcode based selection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6578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437112"/>
            <a:ext cx="7009524" cy="15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978896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Finalise Screen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31"/>
          <p:cNvPicPr>
            <a:picLocks noChangeAspect="1" noChangeArrowheads="1"/>
          </p:cNvPicPr>
          <p:nvPr/>
        </p:nvPicPr>
        <p:blipFill>
          <a:blip r:embed="rId2" cstate="print"/>
          <a:srcRect l="832" t="17293" r="35835" b="22047"/>
          <a:stretch>
            <a:fillRect/>
          </a:stretch>
        </p:blipFill>
        <p:spPr bwMode="auto">
          <a:xfrm>
            <a:off x="323527" y="836712"/>
            <a:ext cx="565225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4"/>
          <p:cNvPicPr>
            <a:picLocks noChangeAspect="1" noChangeArrowheads="1"/>
          </p:cNvPicPr>
          <p:nvPr/>
        </p:nvPicPr>
        <p:blipFill>
          <a:blip r:embed="rId3" cstate="print"/>
          <a:srcRect l="832" t="17287" r="19377" b="14096"/>
          <a:stretch>
            <a:fillRect/>
          </a:stretch>
        </p:blipFill>
        <p:spPr bwMode="auto">
          <a:xfrm>
            <a:off x="2987824" y="3429000"/>
            <a:ext cx="5927717" cy="31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2852936"/>
            <a:ext cx="603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Indicating Extraction Completed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simple query and data extracted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5152397" cy="28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5086129" cy="28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Query:  </a:t>
            </a:r>
            <a:r>
              <a:rPr lang="en-GB" sz="2400" dirty="0" smtClean="0"/>
              <a:t>Extract the data on total migrant flows between the countries of the UK from Table MG1010 in 2001 SMS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Data:  </a:t>
            </a:r>
            <a:r>
              <a:rPr lang="en-GB" sz="2400" dirty="0" smtClean="0"/>
              <a:t>Origin by destination matrix of migration flows in 2000-01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208823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functions for use on extracted data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6782832" cy="60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75386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0" y="2636912"/>
            <a:ext cx="3000396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5696" y="6309320"/>
            <a:ext cx="599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Acknowledgement:  Support from ESRC and data providers</a:t>
            </a:r>
            <a:endParaRPr lang="en-GB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System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inside a new browser window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10"/>
          <p:cNvPicPr>
            <a:picLocks noChangeAspect="1" noChangeArrowheads="1"/>
          </p:cNvPicPr>
          <p:nvPr/>
        </p:nvPicPr>
        <p:blipFill>
          <a:blip r:embed="rId2" cstate="print"/>
          <a:srcRect t="17554" b="7181"/>
          <a:stretch>
            <a:fillRect/>
          </a:stretch>
        </p:blipFill>
        <p:spPr bwMode="auto">
          <a:xfrm>
            <a:off x="179512" y="1844824"/>
            <a:ext cx="878482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27584" y="5877272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WICID User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Statistics: Data extractions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2"/>
            <a:ext cx="9036496" cy="49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 Provision of training and advice to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en-GB" sz="2400" dirty="0" smtClean="0"/>
              <a:t>Census Programme training workshops</a:t>
            </a:r>
          </a:p>
          <a:p>
            <a:r>
              <a:rPr lang="en-GB" sz="2400" dirty="0" smtClean="0"/>
              <a:t>Classroom exercises (Stillwell, 2006b; Dennett, 2010)</a:t>
            </a:r>
          </a:p>
          <a:p>
            <a:r>
              <a:rPr lang="en-GB" sz="2400" dirty="0" smtClean="0"/>
              <a:t>Bespoke support for research users – particularly those requiring large sets of data</a:t>
            </a:r>
          </a:p>
          <a:p>
            <a:r>
              <a:rPr lang="en-GB" sz="2400" dirty="0" smtClean="0"/>
              <a:t>Tutorial materials (CHCC project):</a:t>
            </a:r>
          </a:p>
          <a:p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372493" cy="360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How have the interaction data sets been used in research?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186238" cy="4655440"/>
          </a:xfrm>
        </p:spPr>
        <p:txBody>
          <a:bodyPr>
            <a:normAutofit fontScale="85000" lnSpcReduction="20000"/>
          </a:bodyPr>
          <a:lstStyle/>
          <a:p>
            <a:pPr marL="534988" lvl="0" indent="-534988"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 Interaction data    sets used by various researchers</a:t>
            </a:r>
          </a:p>
          <a:p>
            <a:pPr marL="87313" indent="-87313">
              <a:buNone/>
            </a:pPr>
            <a:r>
              <a:rPr lang="en-GB" dirty="0" smtClean="0"/>
              <a:t>	</a:t>
            </a:r>
          </a:p>
          <a:p>
            <a:pPr marL="87313" indent="-87313">
              <a:spcAft>
                <a:spcPts val="1200"/>
              </a:spcAft>
              <a:buNone/>
            </a:pPr>
            <a:r>
              <a:rPr lang="en-GB" dirty="0" smtClean="0"/>
              <a:t>See some examples in Part 2 of CIDER book:   </a:t>
            </a:r>
          </a:p>
          <a:p>
            <a:pPr marL="87313" indent="-87313">
              <a:buNone/>
            </a:pPr>
            <a:r>
              <a:rPr lang="en-GB" dirty="0" smtClean="0"/>
              <a:t>	CIDER staff plus </a:t>
            </a:r>
            <a:r>
              <a:rPr lang="en-GB" dirty="0" err="1" smtClean="0"/>
              <a:t>Boden</a:t>
            </a:r>
            <a:r>
              <a:rPr lang="en-GB" dirty="0" smtClean="0"/>
              <a:t>, Boyle, Champion, </a:t>
            </a:r>
            <a:r>
              <a:rPr lang="en-GB" dirty="0" err="1" smtClean="0"/>
              <a:t>Coombes</a:t>
            </a:r>
            <a:r>
              <a:rPr lang="en-GB" dirty="0" smtClean="0"/>
              <a:t>, </a:t>
            </a:r>
            <a:r>
              <a:rPr lang="en-GB" dirty="0" err="1" smtClean="0"/>
              <a:t>Feng</a:t>
            </a:r>
            <a:r>
              <a:rPr lang="en-GB" dirty="0" smtClean="0"/>
              <a:t>, </a:t>
            </a:r>
            <a:r>
              <a:rPr lang="en-GB" dirty="0" err="1" smtClean="0"/>
              <a:t>Flowerdew</a:t>
            </a:r>
            <a:r>
              <a:rPr lang="en-GB" dirty="0" smtClean="0"/>
              <a:t>, Frost, </a:t>
            </a:r>
            <a:r>
              <a:rPr lang="en-GB" dirty="0" err="1" smtClean="0"/>
              <a:t>Giulietti</a:t>
            </a:r>
            <a:r>
              <a:rPr lang="en-GB" dirty="0" smtClean="0"/>
              <a:t>, Harland, Norman, </a:t>
            </a:r>
            <a:r>
              <a:rPr lang="en-GB" dirty="0" err="1" smtClean="0"/>
              <a:t>Raymer</a:t>
            </a:r>
            <a:r>
              <a:rPr lang="en-GB" dirty="0" smtClean="0"/>
              <a:t> and Rees </a:t>
            </a:r>
            <a:endParaRPr lang="en-GB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44008" y="1484784"/>
            <a:ext cx="3672407" cy="51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CIDER Research       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1: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patterns based on Vickers </a:t>
            </a:r>
            <a:r>
              <a:rPr lang="en-GB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(2003) district classification 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4274" name="Picture 2" descr="Group_Flow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11930" cy="40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Group_net_rate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83968" cy="40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Top ten directional flows  and net migration rates between area clusters, 2000-01</a:t>
            </a:r>
          </a:p>
          <a:p>
            <a:pPr algn="ctr"/>
            <a:r>
              <a:rPr lang="en-GB" sz="2000" dirty="0" smtClean="0"/>
              <a:t>Directional migration flows	                  Directional net migration rates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0932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</a:t>
            </a: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Dennett, A. and Stillwell, J. (2010) Internal migration in Britain, 2000-01, examined through an area    classification framework, </a:t>
            </a:r>
            <a:r>
              <a:rPr lang="en-GB" sz="1400" i="1" dirty="0" smtClean="0">
                <a:ea typeface="Times New Roman" pitchFamily="18" charset="0"/>
                <a:cs typeface="Times New Roman" pitchFamily="18" charset="0"/>
              </a:rPr>
              <a:t>Population, Space and Place,</a:t>
            </a: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 16(6): 517-538.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338950"/>
          </a:xfrm>
        </p:spPr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2: </a:t>
            </a:r>
            <a:b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own migration-based district classification 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3888432" cy="508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5143512"/>
            <a:ext cx="478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Dennett, A. (2010) Understanding internal migration in Britain at the start of the 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century, PhD Thesis, School of Geography, University of Leeds.</a:t>
            </a:r>
          </a:p>
          <a:p>
            <a:endParaRPr lang="en-GB" sz="1600" dirty="0" smtClean="0"/>
          </a:p>
          <a:p>
            <a:r>
              <a:rPr lang="en-GB" sz="1600" dirty="0" smtClean="0"/>
              <a:t>Forthcoming papers in </a:t>
            </a:r>
            <a:r>
              <a:rPr lang="en-GB" sz="1600" i="1" dirty="0" smtClean="0"/>
              <a:t>Population Trends </a:t>
            </a:r>
            <a:r>
              <a:rPr lang="en-GB" sz="1600" dirty="0" smtClean="0"/>
              <a:t>and </a:t>
            </a:r>
            <a:r>
              <a:rPr lang="en-GB" sz="1600" i="1" dirty="0" smtClean="0"/>
              <a:t>Journal of Population Geography </a:t>
            </a:r>
            <a:endParaRPr lang="en-GB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5112568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District classification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408 districts used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56 migration variables selected</a:t>
            </a:r>
          </a:p>
          <a:p>
            <a:r>
              <a:rPr lang="en-GB" sz="2400" dirty="0" smtClean="0"/>
              <a:t>    and standardised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Euclidian distance used as measure</a:t>
            </a:r>
          </a:p>
          <a:p>
            <a:r>
              <a:rPr lang="en-GB" sz="2400" dirty="0" smtClean="0"/>
              <a:t>   of proximity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</a:t>
            </a:r>
            <a:r>
              <a:rPr lang="en-GB" sz="2400" i="1" dirty="0" smtClean="0"/>
              <a:t>k</a:t>
            </a:r>
            <a:r>
              <a:rPr lang="en-GB" sz="2400" dirty="0" smtClean="0"/>
              <a:t>-means algorithm used for clustering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Optimal solution is  </a:t>
            </a:r>
            <a:r>
              <a:rPr lang="en-GB" sz="2400" b="1" dirty="0" smtClean="0">
                <a:solidFill>
                  <a:srgbClr val="002060"/>
                </a:solidFill>
              </a:rPr>
              <a:t>8 clusters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3425592" y="4215368"/>
            <a:ext cx="360040" cy="12355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18488" cy="115212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3: </a:t>
            </a:r>
            <a:b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of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 migration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taking place in London at ward level?  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4032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8163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659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/>
              <a:t>        Net migration flows within 		Net migration flows between 	Greater London 	 </a:t>
            </a:r>
            <a:r>
              <a:rPr lang="en-GB" sz="2000" dirty="0" smtClean="0"/>
              <a:t>                            </a:t>
            </a:r>
            <a:r>
              <a:rPr lang="en-GB" sz="2000" dirty="0" err="1" smtClean="0"/>
              <a:t>London</a:t>
            </a:r>
            <a:r>
              <a:rPr lang="en-GB" sz="2000" dirty="0" smtClean="0"/>
              <a:t> </a:t>
            </a:r>
            <a:r>
              <a:rPr lang="en-GB" sz="2000" dirty="0"/>
              <a:t>and rest of England and Wales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300192" y="5257562"/>
            <a:ext cx="2664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/>
              <a:t>Source:  2001 Census Commissioned </a:t>
            </a:r>
            <a:r>
              <a:rPr lang="en-GB" sz="1400" dirty="0" smtClean="0"/>
              <a:t>Table</a:t>
            </a:r>
          </a:p>
          <a:p>
            <a:r>
              <a:rPr lang="en-GB" sz="1400" dirty="0" smtClean="0"/>
              <a:t>Stillwell, J. (2010) Ethnic population concentration and net migration in London, </a:t>
            </a:r>
            <a:r>
              <a:rPr lang="en-GB" sz="1400" i="1" dirty="0" smtClean="0"/>
              <a:t>Environment and Planning A</a:t>
            </a:r>
            <a:r>
              <a:rPr lang="en-GB" sz="1400" dirty="0" smtClean="0"/>
              <a:t>, 42: 1439-1456.</a:t>
            </a:r>
            <a:endParaRPr lang="en-GB" sz="1400" dirty="0"/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25209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547813" y="630872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Location quotients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744" y="2071678"/>
            <a:ext cx="168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WHITES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168352" cy="37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818" y="2060848"/>
            <a:ext cx="3106285" cy="36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35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8597" y="188913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4: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Changing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patterns of net migration as shown by patient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register/NHSCR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635896" y="1412776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/>
              <a:t>2005/06 net balances</a:t>
            </a:r>
            <a:endParaRPr lang="en-GB" sz="2000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84168" y="1340768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/>
              <a:t>Changes in net balances</a:t>
            </a:r>
          </a:p>
          <a:p>
            <a:r>
              <a:rPr lang="en-GB" sz="2000" dirty="0"/>
              <a:t>2000/01-2005/06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6093296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Duke-Williams, O.  and Stillwell, J. (2010) Temporal  and spatial consistency, Chapter 5 in Stillwell, J., Duke-Williams, O. and Dennett, A. (eds.) (2010) Technologies for Migration and Commuting Analysis, IGI Global, pp.  89-110.</a:t>
            </a:r>
            <a:endParaRPr lang="en-GB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0685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24928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Annual inter-district  flows, 1998/99-2005/06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potential does the 2011 Census provide for data provision and research?</a:t>
            </a: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214842"/>
          </a:xfrm>
        </p:spPr>
        <p:txBody>
          <a:bodyPr>
            <a:normAutofit/>
          </a:bodyPr>
          <a:lstStyle/>
          <a:p>
            <a:pPr marL="719138" lvl="0" indent="-719138">
              <a:buNone/>
            </a:pPr>
            <a:r>
              <a:rPr lang="en-GB" dirty="0" smtClean="0"/>
              <a:t>3.1  What has not changed since 2001 in   terms of available data based on questions asked? </a:t>
            </a:r>
          </a:p>
          <a:p>
            <a:pPr lvl="0">
              <a:buNone/>
            </a:pPr>
            <a:r>
              <a:rPr lang="en-GB" dirty="0" smtClean="0"/>
              <a:t>3.2  What about statistical disclosure control?</a:t>
            </a:r>
          </a:p>
          <a:p>
            <a:pPr marL="719138" lvl="0" indent="-719138">
              <a:buNone/>
            </a:pPr>
            <a:r>
              <a:rPr lang="en-GB" dirty="0" smtClean="0"/>
              <a:t>3.3  What new questions enable further ‘interaction’ data to be generated?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 Migration question in 2011 similar to 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in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324785" cy="45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‘No </a:t>
            </a:r>
            <a:r>
              <a:rPr lang="en-GB" sz="2400" dirty="0" smtClean="0"/>
              <a:t>usual address one year ago’ </a:t>
            </a:r>
            <a:r>
              <a:rPr lang="en-GB" sz="2400" dirty="0" smtClean="0"/>
              <a:t>excluded …..   but ‘Student </a:t>
            </a:r>
            <a:r>
              <a:rPr lang="en-GB" sz="2400" dirty="0" smtClean="0"/>
              <a:t>term time address</a:t>
            </a:r>
            <a:r>
              <a:rPr lang="en-GB" sz="2400" dirty="0" smtClean="0"/>
              <a:t>..’ </a:t>
            </a:r>
            <a:r>
              <a:rPr lang="en-GB" sz="2400" dirty="0" smtClean="0"/>
              <a:t>included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928794" y="2708920"/>
            <a:ext cx="2787222" cy="7915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357562"/>
            <a:ext cx="4917529" cy="32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43174" y="4643446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2011                                           2001</a:t>
            </a:r>
            <a:endParaRPr lang="en-GB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has CIDER achieved over the last 5 years?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have the interaction data sets been used in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potential does the 2011 Census provide for data provision and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Conclusions:  How will CIDER develop in the future?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Commuting question also very similar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7313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39165"/>
            <a:ext cx="5824534" cy="31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57686" y="250030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2011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71488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2001</a:t>
            </a:r>
            <a:endParaRPr lang="en-GB" sz="3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tables in SMS still under review but look as though they are going to be the same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2512" y="6334780"/>
            <a:ext cx="882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ONS (2011) Proposed geographies for tables, http://www.ons.gov.uk/census/2011-census/consultations/open-consultations/2011-output-consultation---main-statistical-outputs---second-round/index.html</a:t>
            </a:r>
            <a:endParaRPr lang="en-GB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with commuting tables SWS/STS</a:t>
            </a:r>
            <a:endParaRPr lang="en-GB" sz="36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6864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30932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 ONS (2011) Proposed geographies for tables, http://www.ons.gov.uk/census/2011-census/consultations/open-consultations/2011-output-consultation---main-statistical-outputs---second-round/index.html</a:t>
            </a: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geography of commuting destinations:  Workplace Zones (WPZs)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973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OAs based on where people live not work – can be unsuitable for workplace statistics</a:t>
            </a:r>
          </a:p>
          <a:p>
            <a:r>
              <a:rPr lang="en-GB" sz="2400" dirty="0" smtClean="0"/>
              <a:t>Some OAs contain no/few businesses; some contain many businesses or large employer, e.g. business parks, City of London </a:t>
            </a:r>
          </a:p>
          <a:p>
            <a:r>
              <a:rPr lang="en-GB" sz="2400" dirty="0" smtClean="0"/>
              <a:t>Workplace Zones project looking at splitting/merging OAs for a new geography constrained to MSOAs</a:t>
            </a:r>
          </a:p>
          <a:p>
            <a:r>
              <a:rPr lang="en-GB" sz="2400" dirty="0" smtClean="0"/>
              <a:t>Pilot areas: Tower Hamlets, City of London, Southampton, Nottingham, Suffolk Coastal</a:t>
            </a:r>
          </a:p>
          <a:p>
            <a:r>
              <a:rPr lang="en-GB" sz="2400" dirty="0" smtClean="0"/>
              <a:t>Disclosure control: Population threshold same as OAs (100 workers min; 625 max; no household threshold)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02128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Spicer, K. (2011) Statistical Disclosure Control for 2011 UK Census, </a:t>
            </a:r>
            <a:r>
              <a:rPr lang="en-GB" sz="1400" dirty="0" smtClean="0">
                <a:hlinkClick r:id="rId2"/>
              </a:rPr>
              <a:t>http://www.ons.gov.uk/census/2011-census/consultations/open-consultations/2011-output-consultation---main-statistical-outputs---second-round/index.html</a:t>
            </a:r>
            <a:r>
              <a:rPr lang="en-GB" sz="1400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562074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 What about statistical disclosure control?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Small cell adjustment abandoned in favour of record swapping:</a:t>
            </a:r>
          </a:p>
          <a:p>
            <a:pPr>
              <a:buNone/>
            </a:pPr>
            <a:r>
              <a:rPr lang="en-GB" sz="2400" dirty="0" smtClean="0"/>
              <a:t>		- Households swapped</a:t>
            </a:r>
          </a:p>
          <a:p>
            <a:pPr>
              <a:buNone/>
            </a:pPr>
            <a:r>
              <a:rPr lang="en-GB" sz="2400" dirty="0" smtClean="0"/>
              <a:t>		- Targeted to ‘risky’ records</a:t>
            </a:r>
          </a:p>
          <a:p>
            <a:pPr>
              <a:buNone/>
            </a:pPr>
            <a:r>
              <a:rPr lang="en-GB" sz="2400" dirty="0" smtClean="0"/>
              <a:t>		- Construct risk score for every individual; combine to 		household score</a:t>
            </a:r>
          </a:p>
          <a:p>
            <a:pPr>
              <a:buNone/>
            </a:pPr>
            <a:r>
              <a:rPr lang="en-GB" sz="2400" dirty="0" smtClean="0"/>
              <a:t>		- Imputation considered as part protection</a:t>
            </a:r>
          </a:p>
          <a:p>
            <a:pPr>
              <a:buNone/>
            </a:pPr>
            <a:r>
              <a:rPr lang="en-GB" sz="2400" dirty="0" smtClean="0"/>
              <a:t>		- Households swapped only as far as their risk is 			considered ‘high’</a:t>
            </a:r>
          </a:p>
          <a:p>
            <a:pPr>
              <a:buNone/>
            </a:pPr>
            <a:r>
              <a:rPr lang="en-GB" sz="2400" dirty="0" smtClean="0"/>
              <a:t>		-  Individuals swapped between communal establishments</a:t>
            </a:r>
          </a:p>
          <a:p>
            <a:r>
              <a:rPr lang="en-GB" sz="2800" dirty="0" smtClean="0"/>
              <a:t>Work on SDC on Origin-Destination Tables still ongoing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934670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Source: </a:t>
            </a:r>
            <a:r>
              <a:rPr lang="en-GB" sz="1600" dirty="0" smtClean="0"/>
              <a:t>Spicer, K. (2011) Statistical Disclosure Control for 2011 UK Census, </a:t>
            </a:r>
            <a:r>
              <a:rPr lang="en-GB" sz="1600" dirty="0" smtClean="0">
                <a:hlinkClick r:id="rId2"/>
              </a:rPr>
              <a:t>http://www.ons.gov.uk/census/2011-census/consultations/open-consultations/2011-output-consultation---main-statistical-outputs---second-round/index.html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 What new questions enable further ‘interaction’ data to be generated?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45198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49488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59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5 and 6 ask about another address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 smtClean="0"/>
              <a:t>Potential to produce matrices of  interaction flows between usual address and other address – very useful for analyses of mobility (weekly commuting, shared custody of children, second homes, international mobility) hitherto </a:t>
            </a:r>
            <a:r>
              <a:rPr lang="en-GB" sz="2000" dirty="0" err="1" smtClean="0"/>
              <a:t>uncaptured</a:t>
            </a:r>
            <a:r>
              <a:rPr lang="en-GB" sz="2000" dirty="0" smtClean="0"/>
              <a:t> ……  except for students</a:t>
            </a:r>
            <a:endParaRPr lang="en-GB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‘migration’ picked up by separate questions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586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848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-4418" r="-5133" b="38144"/>
          <a:stretch>
            <a:fillRect/>
          </a:stretch>
        </p:blipFill>
        <p:spPr bwMode="auto">
          <a:xfrm>
            <a:off x="3923928" y="2782853"/>
            <a:ext cx="5220072" cy="34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55976" y="4941168"/>
            <a:ext cx="41764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international immigration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67793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00240"/>
            <a:ext cx="5713859" cy="17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143380"/>
            <a:ext cx="5641851" cy="18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92933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NB.  </a:t>
            </a:r>
            <a:r>
              <a:rPr lang="en-GB" sz="2400" dirty="0" smtClean="0"/>
              <a:t>ONS could provide immigrants by country of birth  and by country of previous residence  if cross-classified with Question 21</a:t>
            </a:r>
            <a:endParaRPr lang="en-GB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Conclusions:  </a:t>
            </a:r>
            <a:b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CIDER develop in the future?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507288" cy="478634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11200" dirty="0" smtClean="0"/>
              <a:t>Anticipation of substantial demand for access  to 2011 Census interaction data sets</a:t>
            </a:r>
          </a:p>
          <a:p>
            <a:r>
              <a:rPr lang="en-GB" sz="11200" dirty="0" smtClean="0"/>
              <a:t>Continue to offer user access to data from previous censuses</a:t>
            </a:r>
          </a:p>
          <a:p>
            <a:pPr lvl="0"/>
            <a:r>
              <a:rPr lang="en-GB" sz="11200" dirty="0" smtClean="0"/>
              <a:t>Recognise the ‘new’ environment – with 2011 Census being the last census of its kind</a:t>
            </a:r>
          </a:p>
          <a:p>
            <a:pPr lvl="0"/>
            <a:r>
              <a:rPr lang="en-GB" sz="11200" dirty="0" smtClean="0"/>
              <a:t>Focus data from on surveys and administrative sources</a:t>
            </a:r>
          </a:p>
          <a:p>
            <a:pPr lvl="0"/>
            <a:r>
              <a:rPr lang="en-GB" sz="11200" dirty="0" smtClean="0"/>
              <a:t>ONS ‘Beyond 2011’ project and Integrated Population  Statistics System </a:t>
            </a:r>
          </a:p>
          <a:p>
            <a:pPr lvl="0"/>
            <a:r>
              <a:rPr lang="en-GB" sz="11200" dirty="0" smtClean="0"/>
              <a:t>WICID will incorporate various non-census data sets and use same type of query interface for extraction and downloading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6072230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WICID will become a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repository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for all types of interaction data</a:t>
            </a:r>
          </a:p>
          <a:p>
            <a:r>
              <a:rPr lang="en-GB" sz="2800" dirty="0" smtClean="0"/>
              <a:t>CIDER already collecting other non-census data sets on: </a:t>
            </a:r>
          </a:p>
          <a:p>
            <a:pPr lvl="0">
              <a:buNone/>
            </a:pPr>
            <a:r>
              <a:rPr lang="en-GB" sz="2800" dirty="0" smtClean="0"/>
              <a:t>	(</a:t>
            </a:r>
            <a:r>
              <a:rPr lang="en-GB" sz="2800" dirty="0" err="1" smtClean="0"/>
              <a:t>i</a:t>
            </a:r>
            <a:r>
              <a:rPr lang="en-GB" sz="2800" dirty="0" smtClean="0"/>
              <a:t>) </a:t>
            </a:r>
            <a:r>
              <a:rPr lang="en-GB" sz="2800" i="1" dirty="0" smtClean="0"/>
              <a:t>internal</a:t>
            </a:r>
            <a:r>
              <a:rPr lang="en-GB" sz="2800" dirty="0" smtClean="0"/>
              <a:t> migration (e.g. NHS patient movement data time series from 1988-89 to 2008-09; HESA student flows) </a:t>
            </a:r>
          </a:p>
          <a:p>
            <a:pPr lvl="0">
              <a:buNone/>
            </a:pPr>
            <a:r>
              <a:rPr lang="en-GB" sz="2800" dirty="0" smtClean="0"/>
              <a:t>	(ii)  </a:t>
            </a:r>
            <a:r>
              <a:rPr lang="en-GB" sz="2800" i="1" dirty="0" smtClean="0"/>
              <a:t>international</a:t>
            </a:r>
            <a:r>
              <a:rPr lang="en-GB" sz="2800" dirty="0" smtClean="0"/>
              <a:t> data (e.g. from a series of different administrative sources including GP Flag 4 registrations; </a:t>
            </a:r>
            <a:r>
              <a:rPr lang="en-GB" sz="2800" dirty="0" err="1" smtClean="0"/>
              <a:t>NINo</a:t>
            </a:r>
            <a:r>
              <a:rPr lang="en-GB" sz="2800" dirty="0" smtClean="0"/>
              <a:t> registrations; HESA statistics – all at district level) </a:t>
            </a:r>
          </a:p>
          <a:p>
            <a:pPr lvl="0"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429684" cy="57150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has CIDER achieved over the last 5 years?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28802"/>
            <a:ext cx="7901014" cy="4197361"/>
          </a:xfrm>
        </p:spPr>
        <p:txBody>
          <a:bodyPr/>
          <a:lstStyle/>
          <a:p>
            <a:pPr marL="514350" lvl="0" indent="-514350">
              <a:buNone/>
            </a:pPr>
            <a:r>
              <a:rPr lang="en-GB" dirty="0" smtClean="0"/>
              <a:t>1.1 Assembly and storage of large volume of origin-destination data sets</a:t>
            </a:r>
          </a:p>
          <a:p>
            <a:pPr marL="514350" indent="-514350">
              <a:buNone/>
            </a:pPr>
            <a:r>
              <a:rPr lang="en-GB" dirty="0" smtClean="0"/>
              <a:t>1.2 Development of important online interface (WICID) to the Census interaction data sets </a:t>
            </a:r>
          </a:p>
          <a:p>
            <a:pPr marL="514350" lvl="0" indent="-514350">
              <a:buNone/>
            </a:pPr>
            <a:r>
              <a:rPr lang="en-GB" dirty="0" smtClean="0"/>
              <a:t>1.3 Provision of  training and advice to users</a:t>
            </a:r>
          </a:p>
          <a:p>
            <a:pPr marL="514350" indent="-514350">
              <a:buNone/>
            </a:pPr>
            <a:r>
              <a:rPr lang="en-GB" dirty="0" smtClean="0"/>
              <a:t>1.4 Research using the interaction data </a:t>
            </a:r>
            <a:r>
              <a:rPr lang="en-GB" dirty="0" smtClean="0"/>
              <a:t>sets- examples</a:t>
            </a:r>
            <a:endParaRPr lang="en-GB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challenges for WICID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Re-design the interface (and metadata) to present better classification of data sets</a:t>
            </a:r>
          </a:p>
          <a:p>
            <a:pPr lvl="1"/>
            <a:r>
              <a:rPr lang="en-GB" dirty="0" smtClean="0"/>
              <a:t>List by source as well as by theme</a:t>
            </a:r>
          </a:p>
          <a:p>
            <a:r>
              <a:rPr lang="en-GB" dirty="0" smtClean="0"/>
              <a:t>Extending the interface to handle time-series data</a:t>
            </a:r>
          </a:p>
          <a:p>
            <a:pPr lvl="1"/>
            <a:r>
              <a:rPr lang="en-GB" dirty="0" smtClean="0"/>
              <a:t>Easy selection of multiple waves of data of interest</a:t>
            </a:r>
          </a:p>
          <a:p>
            <a:pPr lvl="1"/>
            <a:r>
              <a:rPr lang="en-GB" dirty="0" smtClean="0"/>
              <a:t>Time series analysis and summary functions</a:t>
            </a:r>
          </a:p>
          <a:p>
            <a:r>
              <a:rPr lang="en-GB" dirty="0" smtClean="0"/>
              <a:t>Extend the range of supported geographies</a:t>
            </a:r>
          </a:p>
          <a:p>
            <a:pPr lvl="1"/>
            <a:r>
              <a:rPr lang="en-GB" dirty="0" smtClean="0"/>
              <a:t>Different types of geography (point locations as well as area)</a:t>
            </a:r>
          </a:p>
          <a:p>
            <a:pPr lvl="1"/>
            <a:r>
              <a:rPr lang="en-GB" dirty="0" smtClean="0"/>
              <a:t>Clearly display of relevant geographies</a:t>
            </a:r>
          </a:p>
          <a:p>
            <a:r>
              <a:rPr lang="en-GB" dirty="0" smtClean="0"/>
              <a:t>Incorporation of ‘on-the-fly’ disclosure control routines for datasets like HESA</a:t>
            </a:r>
          </a:p>
          <a:p>
            <a:pPr lvl="1"/>
            <a:r>
              <a:rPr lang="en-GB" dirty="0" smtClean="0"/>
              <a:t>Round data after aggregation but before giving to user</a:t>
            </a:r>
          </a:p>
          <a:p>
            <a:r>
              <a:rPr lang="en-GB" dirty="0" smtClean="0"/>
              <a:t>Improved mapping of results</a:t>
            </a:r>
          </a:p>
          <a:p>
            <a:pPr lvl="1"/>
            <a:r>
              <a:rPr lang="en-GB" dirty="0" smtClean="0"/>
              <a:t>Flow maps of extracted data</a:t>
            </a:r>
          </a:p>
          <a:p>
            <a:pPr lvl="1"/>
            <a:r>
              <a:rPr lang="en-GB" dirty="0" err="1" smtClean="0"/>
              <a:t>Choropleth</a:t>
            </a:r>
            <a:r>
              <a:rPr lang="en-GB" dirty="0" smtClean="0"/>
              <a:t> maps of extracted data and analysis results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data divisions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96336" cy="5249790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9585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access arrangements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Access arrangements for 2011 Census data are not yet known</a:t>
            </a:r>
          </a:p>
          <a:p>
            <a:pPr lvl="1"/>
            <a:r>
              <a:rPr lang="en-GB" dirty="0" smtClean="0"/>
              <a:t>ONS concerned about disclosure risks in interaction data</a:t>
            </a:r>
          </a:p>
          <a:p>
            <a:pPr lvl="1"/>
            <a:r>
              <a:rPr lang="en-GB" dirty="0" smtClean="0"/>
              <a:t>There may need to be a more secure path for spatially detailed data</a:t>
            </a:r>
          </a:p>
          <a:p>
            <a:pPr lvl="1"/>
            <a:r>
              <a:rPr lang="en-GB" dirty="0" smtClean="0"/>
              <a:t>However, interaction data don’t necessarily fit the current security models</a:t>
            </a:r>
          </a:p>
          <a:p>
            <a:pPr lvl="1"/>
            <a:r>
              <a:rPr lang="en-GB" dirty="0" smtClean="0"/>
              <a:t>Open Government Data models suggest easier access to data, not harder access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benefits of an API based system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Delivery of data via an API offers close linking of values with their corresponding metadata</a:t>
            </a:r>
          </a:p>
          <a:p>
            <a:pPr lvl="1"/>
            <a:r>
              <a:rPr lang="en-GB" dirty="0" smtClean="0"/>
              <a:t>This should make it easier to match data items with the right populations when calculating rates</a:t>
            </a:r>
          </a:p>
          <a:p>
            <a:r>
              <a:rPr lang="en-GB" dirty="0" smtClean="0"/>
              <a:t>Makes it easier to add new specialised aggregations as they become available</a:t>
            </a:r>
          </a:p>
          <a:p>
            <a:r>
              <a:rPr lang="en-GB" dirty="0" smtClean="0"/>
              <a:t>Easier to re-purpose ONS data</a:t>
            </a:r>
          </a:p>
          <a:p>
            <a:r>
              <a:rPr lang="en-GB" dirty="0" smtClean="0"/>
              <a:t>Allow WICID to become a value-adding conduit for data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>
            <a:stCxn id="38" idx="0"/>
            <a:endCxn id="28" idx="2"/>
          </p:cNvCxnSpPr>
          <p:nvPr/>
        </p:nvCxnSpPr>
        <p:spPr>
          <a:xfrm rot="16200000" flipV="1">
            <a:off x="5883771" y="4700897"/>
            <a:ext cx="1552922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n 3"/>
          <p:cNvSpPr/>
          <p:nvPr/>
        </p:nvSpPr>
        <p:spPr>
          <a:xfrm>
            <a:off x="1475656" y="3744416"/>
            <a:ext cx="230425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2011 data repository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583668" y="2952328"/>
            <a:ext cx="20882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Read API</a:t>
            </a:r>
            <a:endParaRPr lang="en-GB" dirty="0"/>
          </a:p>
        </p:txBody>
      </p:sp>
      <p:sp>
        <p:nvSpPr>
          <p:cNvPr id="6" name="Can 5"/>
          <p:cNvSpPr/>
          <p:nvPr/>
        </p:nvSpPr>
        <p:spPr>
          <a:xfrm>
            <a:off x="4427984" y="5040560"/>
            <a:ext cx="2232248" cy="1368152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Legacy Census data</a:t>
            </a:r>
          </a:p>
          <a:p>
            <a:pPr algn="ctr"/>
            <a:r>
              <a:rPr lang="en-GB" dirty="0" smtClean="0"/>
              <a:t>(CIDER)</a:t>
            </a:r>
            <a:endParaRPr lang="en-GB" dirty="0"/>
          </a:p>
        </p:txBody>
      </p:sp>
      <p:sp>
        <p:nvSpPr>
          <p:cNvPr id="7" name="Can 6"/>
          <p:cNvSpPr/>
          <p:nvPr/>
        </p:nvSpPr>
        <p:spPr>
          <a:xfrm>
            <a:off x="1475656" y="4824536"/>
            <a:ext cx="2304256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2001 data</a:t>
            </a:r>
            <a:endParaRPr lang="en-GB" dirty="0"/>
          </a:p>
        </p:txBody>
      </p:sp>
      <p:sp>
        <p:nvSpPr>
          <p:cNvPr id="8" name="Can 7"/>
          <p:cNvSpPr/>
          <p:nvPr/>
        </p:nvSpPr>
        <p:spPr>
          <a:xfrm>
            <a:off x="1475656" y="5805264"/>
            <a:ext cx="2304256" cy="8640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ONS pre-2001 data</a:t>
            </a:r>
            <a:endParaRPr lang="en-GB" dirty="0"/>
          </a:p>
        </p:txBody>
      </p:sp>
      <p:cxnSp>
        <p:nvCxnSpPr>
          <p:cNvPr id="10" name="Straight Arrow Connector 9"/>
          <p:cNvCxnSpPr>
            <a:stCxn id="7" idx="4"/>
            <a:endCxn id="6" idx="2"/>
          </p:cNvCxnSpPr>
          <p:nvPr/>
        </p:nvCxnSpPr>
        <p:spPr>
          <a:xfrm>
            <a:off x="3779912" y="5256584"/>
            <a:ext cx="648072" cy="4680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6" idx="2"/>
          </p:cNvCxnSpPr>
          <p:nvPr/>
        </p:nvCxnSpPr>
        <p:spPr>
          <a:xfrm flipV="1">
            <a:off x="3779912" y="5724636"/>
            <a:ext cx="648072" cy="5126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  <a:endCxn id="5" idx="4"/>
          </p:cNvCxnSpPr>
          <p:nvPr/>
        </p:nvCxnSpPr>
        <p:spPr>
          <a:xfrm rot="5400000" flipH="1" flipV="1">
            <a:off x="2330751" y="3681409"/>
            <a:ext cx="594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0"/>
            <a:endCxn id="28" idx="2"/>
          </p:cNvCxnSpPr>
          <p:nvPr/>
        </p:nvCxnSpPr>
        <p:spPr>
          <a:xfrm rot="16200000" flipV="1">
            <a:off x="6459835" y="4124833"/>
            <a:ext cx="1048866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2"/>
            <a:endCxn id="5" idx="2"/>
          </p:cNvCxnSpPr>
          <p:nvPr/>
        </p:nvCxnSpPr>
        <p:spPr>
          <a:xfrm rot="10800000" flipH="1">
            <a:off x="1475656" y="3168352"/>
            <a:ext cx="108012" cy="2088232"/>
          </a:xfrm>
          <a:prstGeom prst="bentConnector3">
            <a:avLst>
              <a:gd name="adj1" fmla="val -471387"/>
            </a:avLst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55576" y="396044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804248" y="5040560"/>
            <a:ext cx="2232248" cy="504056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Other data sources</a:t>
            </a:r>
          </a:p>
        </p:txBody>
      </p:sp>
      <p:sp>
        <p:nvSpPr>
          <p:cNvPr id="36" name="Can 35"/>
          <p:cNvSpPr/>
          <p:nvPr/>
        </p:nvSpPr>
        <p:spPr>
          <a:xfrm>
            <a:off x="7452320" y="5616624"/>
            <a:ext cx="1224136" cy="45104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427984" y="2952328"/>
            <a:ext cx="2952328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4392488"/>
            <a:ext cx="625598" cy="23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endCxn id="28" idx="2"/>
          </p:cNvCxnSpPr>
          <p:nvPr/>
        </p:nvCxnSpPr>
        <p:spPr>
          <a:xfrm rot="5400000" flipH="1" flipV="1">
            <a:off x="5562110" y="4698522"/>
            <a:ext cx="360040" cy="3240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28" idx="2"/>
          </p:cNvCxnSpPr>
          <p:nvPr/>
        </p:nvCxnSpPr>
        <p:spPr>
          <a:xfrm rot="16200000" flipV="1">
            <a:off x="6732240" y="3852428"/>
            <a:ext cx="360040" cy="2016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5" idx="0"/>
            <a:endCxn id="28" idx="1"/>
          </p:cNvCxnSpPr>
          <p:nvPr/>
        </p:nvCxnSpPr>
        <p:spPr>
          <a:xfrm rot="16200000" flipH="1">
            <a:off x="3095836" y="2484276"/>
            <a:ext cx="864096" cy="1800200"/>
          </a:xfrm>
          <a:prstGeom prst="bentConnector4">
            <a:avLst>
              <a:gd name="adj1" fmla="val -26455"/>
              <a:gd name="adj2" fmla="val 79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6732240" y="6120680"/>
            <a:ext cx="1368152" cy="45104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8" name="Oval 47"/>
          <p:cNvSpPr/>
          <p:nvPr/>
        </p:nvSpPr>
        <p:spPr>
          <a:xfrm>
            <a:off x="2051720" y="1728192"/>
            <a:ext cx="2952328" cy="4320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WICID </a:t>
            </a:r>
            <a:r>
              <a:rPr lang="en-GB" dirty="0" err="1" smtClean="0"/>
              <a:t>RESTful</a:t>
            </a:r>
            <a:r>
              <a:rPr lang="en-GB" dirty="0" smtClean="0"/>
              <a:t> API?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580112" y="1440160"/>
            <a:ext cx="2232248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WICID application</a:t>
            </a:r>
            <a:endParaRPr lang="en-GB" dirty="0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004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2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Straight Arrow Connector 70"/>
          <p:cNvCxnSpPr>
            <a:stCxn id="28" idx="0"/>
            <a:endCxn id="48" idx="4"/>
          </p:cNvCxnSpPr>
          <p:nvPr/>
        </p:nvCxnSpPr>
        <p:spPr>
          <a:xfrm rot="16200000" flipV="1">
            <a:off x="4319972" y="1368152"/>
            <a:ext cx="792088" cy="237626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8" idx="0"/>
            <a:endCxn id="53" idx="2"/>
          </p:cNvCxnSpPr>
          <p:nvPr/>
        </p:nvCxnSpPr>
        <p:spPr>
          <a:xfrm rot="5400000" flipH="1" flipV="1">
            <a:off x="6120172" y="2376264"/>
            <a:ext cx="360040" cy="7920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0"/>
            <a:endCxn id="61448" idx="2"/>
          </p:cNvCxnSpPr>
          <p:nvPr/>
        </p:nvCxnSpPr>
        <p:spPr>
          <a:xfrm rot="16200000" flipV="1">
            <a:off x="2993833" y="1194141"/>
            <a:ext cx="568052" cy="50005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0"/>
            <a:endCxn id="61449" idx="2"/>
          </p:cNvCxnSpPr>
          <p:nvPr/>
        </p:nvCxnSpPr>
        <p:spPr>
          <a:xfrm rot="16200000" flipV="1">
            <a:off x="5572429" y="316353"/>
            <a:ext cx="523428" cy="172418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3" idx="0"/>
            <a:endCxn id="61450" idx="2"/>
          </p:cNvCxnSpPr>
          <p:nvPr/>
        </p:nvCxnSpPr>
        <p:spPr>
          <a:xfrm rot="16200000" flipV="1">
            <a:off x="6256505" y="1000429"/>
            <a:ext cx="523428" cy="35603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838" y="303118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456384"/>
            <a:ext cx="85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024336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19868" cy="8120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 web environment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3648" y="908720"/>
          <a:ext cx="6408711" cy="5756900"/>
        </p:xfrm>
        <a:graphic>
          <a:graphicData uri="http://schemas.openxmlformats.org/presentationml/2006/ole">
            <p:oleObj spid="_x0000_s1026" name="Visio" r:id="rId3" imgW="8105013" imgH="7281410" progId="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details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John Stillwell</a:t>
            </a:r>
          </a:p>
          <a:p>
            <a:pPr algn="ctr">
              <a:buNone/>
            </a:pPr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j.c.h.stillwell@leeds.ac.uk</a:t>
            </a: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Oliver Duke-Williams</a:t>
            </a:r>
          </a:p>
          <a:p>
            <a:pPr algn="ctr">
              <a:buNone/>
            </a:pPr>
            <a:r>
              <a:rPr lang="en-GB" dirty="0" smtClean="0"/>
              <a:t>Email: </a:t>
            </a:r>
            <a:r>
              <a:rPr lang="en-US" dirty="0" smtClean="0">
                <a:hlinkClick r:id="rId3"/>
              </a:rPr>
              <a:t>o.w.duke-williams@leeds.ac.uk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CIDER </a:t>
            </a:r>
          </a:p>
          <a:p>
            <a:pPr algn="ctr">
              <a:buNone/>
            </a:pPr>
            <a:r>
              <a:rPr lang="en-US" dirty="0" smtClean="0"/>
              <a:t>Web site: </a:t>
            </a:r>
            <a:r>
              <a:rPr lang="en-US" dirty="0" smtClean="0">
                <a:hlinkClick r:id="rId4"/>
              </a:rPr>
              <a:t>http://cider.census.ac.uk/</a:t>
            </a:r>
            <a:endParaRPr lang="en-US" dirty="0" smtClean="0"/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186766" cy="571504"/>
          </a:xfrm>
        </p:spPr>
        <p:txBody>
          <a:bodyPr>
            <a:no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Assembly and storage of large volume of origin-destination data sets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920880" cy="48962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CIDER’s audit of interaction data from various sources</a:t>
            </a:r>
          </a:p>
          <a:p>
            <a:pPr algn="ctr">
              <a:lnSpc>
                <a:spcPct val="90000"/>
              </a:lnSpc>
              <a:buNone/>
            </a:pPr>
            <a:endParaRPr lang="en-GB" sz="1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sz="2800" b="1" i="1" dirty="0" smtClean="0"/>
              <a:t>Censuses </a:t>
            </a:r>
            <a:r>
              <a:rPr lang="en-GB" sz="2800" b="1" i="1" dirty="0"/>
              <a:t>of Population</a:t>
            </a:r>
            <a:r>
              <a:rPr lang="en-GB" sz="2800" b="1" dirty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comprehensive, reliable </a:t>
            </a:r>
            <a:r>
              <a:rPr lang="en-GB" sz="2800" dirty="0"/>
              <a:t>migration and commuting data, particularly for flows within and between small areas</a:t>
            </a:r>
          </a:p>
          <a:p>
            <a:pPr>
              <a:lnSpc>
                <a:spcPct val="90000"/>
              </a:lnSpc>
            </a:pPr>
            <a:r>
              <a:rPr lang="en-GB" sz="2800" b="1" i="1" dirty="0"/>
              <a:t>Administrative records</a:t>
            </a:r>
            <a:r>
              <a:rPr lang="en-GB" sz="2800" b="1" dirty="0"/>
              <a:t> </a:t>
            </a:r>
            <a:r>
              <a:rPr lang="en-GB" sz="2800" dirty="0"/>
              <a:t>– collection of records arising from some transaction, </a:t>
            </a:r>
            <a:r>
              <a:rPr lang="en-GB" sz="2800" dirty="0" smtClean="0"/>
              <a:t>registration </a:t>
            </a:r>
            <a:r>
              <a:rPr lang="en-GB" sz="2800" dirty="0"/>
              <a:t>or record of service delivery</a:t>
            </a:r>
          </a:p>
          <a:p>
            <a:pPr>
              <a:lnSpc>
                <a:spcPct val="90000"/>
              </a:lnSpc>
            </a:pPr>
            <a:r>
              <a:rPr lang="en-GB" sz="2800" b="1" i="1" dirty="0"/>
              <a:t>Social surveys</a:t>
            </a:r>
            <a:r>
              <a:rPr lang="en-GB" sz="2800" b="1" dirty="0"/>
              <a:t> </a:t>
            </a:r>
            <a:r>
              <a:rPr lang="en-GB" sz="2800" dirty="0"/>
              <a:t>– </a:t>
            </a:r>
            <a:r>
              <a:rPr lang="en-GB" sz="2800" dirty="0" smtClean="0"/>
              <a:t>population samples allowing </a:t>
            </a:r>
            <a:r>
              <a:rPr lang="en-GB" sz="2800" dirty="0"/>
              <a:t>useful cross-classification at national (regional) </a:t>
            </a:r>
            <a:r>
              <a:rPr lang="en-GB" sz="2800" dirty="0" smtClean="0"/>
              <a:t>level</a:t>
            </a:r>
          </a:p>
          <a:p>
            <a:pPr>
              <a:lnSpc>
                <a:spcPct val="90000"/>
              </a:lnSpc>
              <a:buNone/>
            </a:pPr>
            <a:endParaRPr lang="en-GB" sz="2200" dirty="0" smtClean="0"/>
          </a:p>
          <a:p>
            <a:pPr>
              <a:lnSpc>
                <a:spcPct val="90000"/>
              </a:lnSpc>
              <a:buNone/>
            </a:pPr>
            <a:r>
              <a:rPr lang="en-GB" sz="2200" dirty="0" smtClean="0"/>
              <a:t>See  Dennett, A., Duke-Williams, O. and Stillwell, J. (2007) Interaction data sets in the UK: An audit, </a:t>
            </a:r>
            <a:r>
              <a:rPr lang="en-GB" sz="2200" i="1" dirty="0" smtClean="0"/>
              <a:t>Working Paper 07/05</a:t>
            </a:r>
            <a:r>
              <a:rPr lang="en-GB" sz="2200" dirty="0" smtClean="0"/>
              <a:t>, School of Geography, University of Leeds (http://www.geog.leeds.ac.uk/research/wpapers)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 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Origin-Destination Statistics</a:t>
            </a:r>
          </a:p>
          <a:p>
            <a:r>
              <a:rPr lang="en-GB" sz="2000" b="1" dirty="0" smtClean="0">
                <a:solidFill>
                  <a:srgbClr val="002060"/>
                </a:solidFill>
              </a:rPr>
              <a:t>1981 SMS Set 2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rgbClr val="002060"/>
                </a:solidFill>
              </a:rPr>
              <a:t>SWS Set C </a:t>
            </a:r>
            <a:r>
              <a:rPr lang="en-GB" sz="2000" dirty="0" smtClean="0"/>
              <a:t>(county/region level)</a:t>
            </a:r>
          </a:p>
          <a:p>
            <a:r>
              <a:rPr lang="en-GB" sz="2000" b="1" dirty="0" smtClean="0">
                <a:solidFill>
                  <a:srgbClr val="002060"/>
                </a:solidFill>
              </a:rPr>
              <a:t>1991 SMS Sets 1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rgbClr val="002060"/>
                </a:solidFill>
              </a:rPr>
              <a:t>2;  SWS Sets A-C </a:t>
            </a:r>
            <a:r>
              <a:rPr lang="en-GB" sz="2000" dirty="0" smtClean="0"/>
              <a:t>(ward level) and Table 100 (students flows at district level)</a:t>
            </a:r>
          </a:p>
          <a:p>
            <a:r>
              <a:rPr lang="en-GB" sz="2000" b="1" dirty="0" smtClean="0">
                <a:solidFill>
                  <a:srgbClr val="002060"/>
                </a:solidFill>
              </a:rPr>
              <a:t>2001 SMS Sets 1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rgbClr val="002060"/>
                </a:solidFill>
              </a:rPr>
              <a:t>2; SWS </a:t>
            </a:r>
            <a:r>
              <a:rPr lang="en-GB" sz="2000" dirty="0" smtClean="0"/>
              <a:t>(levels 1-3: districts, wards, output areas in England &amp; Wales) </a:t>
            </a:r>
            <a:r>
              <a:rPr lang="en-GB" sz="2000" b="1" dirty="0" smtClean="0">
                <a:solidFill>
                  <a:srgbClr val="002060"/>
                </a:solidFill>
              </a:rPr>
              <a:t> STS </a:t>
            </a:r>
            <a:r>
              <a:rPr lang="en-GB" sz="2000" dirty="0" smtClean="0"/>
              <a:t>(levels 1-3 and postal sectors in Scotland)</a:t>
            </a:r>
          </a:p>
          <a:p>
            <a:r>
              <a:rPr lang="en-GB" sz="2000" dirty="0" smtClean="0"/>
              <a:t>Some very large matrices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3591248"/>
          <a:ext cx="8472884" cy="3068184"/>
        </p:xfrm>
        <a:graphic>
          <a:graphicData uri="http://schemas.openxmlformats.org/drawingml/2006/table">
            <a:tbl>
              <a:tblPr/>
              <a:tblGrid>
                <a:gridCol w="1349323"/>
                <a:gridCol w="2873776"/>
                <a:gridCol w="2206619"/>
                <a:gridCol w="2043166"/>
              </a:tblGrid>
              <a:tr h="2978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Country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 1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 2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Level 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England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London Boroughs (33), Metropolitan Districts (36), Unitary Authorities (46),     Other Local Authorities (239)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CAS wards (7,969)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areas (165,665)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Wales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Unitary Authorities (22)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CAS wards ( 881)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areas (9,769)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Scotland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Council Areas (32)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 wards ( 1,176)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areas (42,604)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Northern                Ireland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Parliamentary Constituencies (18)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CAS wards (582 )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areas (5,022)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Districts (426)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Interaction wards (10,608)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areas        (223,060)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571868" y="3286124"/>
            <a:ext cx="421484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643834" y="3429000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500694" y="3429000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Commissioned Tables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0405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Set of tables from 2001 Census including, e.g.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3000" b="1" dirty="0" smtClean="0">
                <a:solidFill>
                  <a:srgbClr val="002060"/>
                </a:solidFill>
              </a:rPr>
              <a:t>C0648: </a:t>
            </a:r>
            <a:r>
              <a:rPr lang="en-GB" sz="3000" dirty="0" smtClean="0"/>
              <a:t>Migrants by religion at district level</a:t>
            </a:r>
          </a:p>
          <a:p>
            <a:pPr>
              <a:buNone/>
            </a:pPr>
            <a:r>
              <a:rPr lang="en-GB" sz="3000" dirty="0" smtClean="0"/>
              <a:t>	</a:t>
            </a:r>
            <a:r>
              <a:rPr lang="en-GB" sz="3000" b="1" dirty="0" smtClean="0">
                <a:solidFill>
                  <a:srgbClr val="002060"/>
                </a:solidFill>
              </a:rPr>
              <a:t>C0649: </a:t>
            </a:r>
            <a:r>
              <a:rPr lang="en-GB" sz="3000" dirty="0" smtClean="0"/>
              <a:t>Commuters by religion at district level</a:t>
            </a:r>
          </a:p>
          <a:p>
            <a:pPr>
              <a:buNone/>
            </a:pPr>
            <a:r>
              <a:rPr lang="en-GB" sz="3000" dirty="0" smtClean="0"/>
              <a:t>	</a:t>
            </a:r>
            <a:r>
              <a:rPr lang="en-GB" sz="3000" b="1" dirty="0" smtClean="0">
                <a:solidFill>
                  <a:srgbClr val="002060"/>
                </a:solidFill>
              </a:rPr>
              <a:t>C0711: </a:t>
            </a:r>
            <a:r>
              <a:rPr lang="en-GB" sz="3000" dirty="0" smtClean="0"/>
              <a:t>Migrants by ethnic group and age at district level (including all-age immigrants from different world regions of previous residence)</a:t>
            </a:r>
          </a:p>
          <a:p>
            <a:pPr>
              <a:buNone/>
            </a:pPr>
            <a:r>
              <a:rPr lang="en-GB" sz="3000" b="1" dirty="0" smtClean="0">
                <a:solidFill>
                  <a:srgbClr val="002060"/>
                </a:solidFill>
              </a:rPr>
              <a:t>	C0723: </a:t>
            </a:r>
            <a:r>
              <a:rPr lang="en-GB" sz="3000" dirty="0" smtClean="0"/>
              <a:t>Migrants by age and ethnic group at region/ward level</a:t>
            </a:r>
          </a:p>
          <a:p>
            <a:pPr>
              <a:buNone/>
            </a:pPr>
            <a:r>
              <a:rPr lang="en-GB" sz="3000" b="1" dirty="0" smtClean="0">
                <a:solidFill>
                  <a:srgbClr val="002060"/>
                </a:solidFill>
              </a:rPr>
              <a:t>	C0311: </a:t>
            </a:r>
            <a:r>
              <a:rPr lang="en-GB" sz="3000" dirty="0" smtClean="0"/>
              <a:t>Commuters to OAs in London from districts in England and Wales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125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Derived or estimated flows from Census data</a:t>
            </a:r>
          </a:p>
          <a:p>
            <a:pPr algn="ctr">
              <a:buNone/>
            </a:pPr>
            <a:endParaRPr lang="en-GB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000" b="1" dirty="0" smtClean="0">
                <a:solidFill>
                  <a:srgbClr val="002060"/>
                </a:solidFill>
              </a:rPr>
              <a:t>SMSGAPS: </a:t>
            </a:r>
            <a:r>
              <a:rPr lang="en-GB" sz="3000" dirty="0" smtClean="0"/>
              <a:t>Counts for 1991 </a:t>
            </a:r>
            <a:r>
              <a:rPr lang="en-GB" sz="3000" i="1" dirty="0" smtClean="0"/>
              <a:t>SMS Set 2 Tables 3-10 </a:t>
            </a:r>
            <a:r>
              <a:rPr lang="en-GB" sz="3000" dirty="0" smtClean="0"/>
              <a:t>derived by Rees and Duke Williams that include estimates of suppressed values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MIGPOP:</a:t>
            </a:r>
            <a:r>
              <a:rPr lang="en-GB" sz="3000" dirty="0" smtClean="0"/>
              <a:t> Counts for 1991 </a:t>
            </a:r>
            <a:r>
              <a:rPr lang="en-GB" sz="3000" i="1" dirty="0" smtClean="0"/>
              <a:t>SMS Set 2 Table 3 </a:t>
            </a:r>
            <a:r>
              <a:rPr lang="en-GB" sz="3000" dirty="0" smtClean="0"/>
              <a:t>derived by Simpson and Middleton that adjust for under-enumeration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1981 SMS Set 2 (wards) and SWS Set C (wards): </a:t>
            </a:r>
            <a:r>
              <a:rPr lang="en-GB" sz="3000" dirty="0" smtClean="0"/>
              <a:t>re-estimated for 1991 and 2001 geography by Boyle and Feng</a:t>
            </a:r>
          </a:p>
          <a:p>
            <a:r>
              <a:rPr lang="en-GB" sz="3000" b="1" dirty="0" smtClean="0">
                <a:solidFill>
                  <a:srgbClr val="002060"/>
                </a:solidFill>
              </a:rPr>
              <a:t>1991 SMS Set 1 (wards) and SWS Set C (wards): </a:t>
            </a:r>
            <a:r>
              <a:rPr lang="en-GB" sz="3000" dirty="0" smtClean="0"/>
              <a:t>re-estimated for 2001 geography by Boyle and Feng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CIDER’s interaction data sets</a:t>
            </a:r>
            <a:endParaRPr lang="en-GB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flows based on administrative data</a:t>
            </a:r>
          </a:p>
          <a:p>
            <a:r>
              <a:rPr lang="en-GB" dirty="0" smtClean="0"/>
              <a:t>Patient register/NHSCR flows between local authority districts in England and Wales, 19998/99-2007/08 (rounded) – estimated and supplied by ONS</a:t>
            </a:r>
          </a:p>
          <a:p>
            <a:r>
              <a:rPr lang="en-GB" dirty="0" smtClean="0"/>
              <a:t>Inter-NUTS2 region migration estimates for UK, 1999/2000 to 2006/2007 – estimated and supplied by Rees and Dennett (DEMIFER project)</a:t>
            </a:r>
          </a:p>
          <a:p>
            <a:r>
              <a:rPr lang="en-GB" dirty="0" smtClean="0"/>
              <a:t>Inter-NUTS2 region migration estimates for UK, calendar year 2000 to 2007 – estimated and supplied by Rees and Dennett (DEMIFER project)</a:t>
            </a:r>
          </a:p>
          <a:p>
            <a:r>
              <a:rPr lang="en-GB" dirty="0" smtClean="0"/>
              <a:t>Inter-region migration by age, sex and ethnicity for Britain, 1991-1999 and 2000-2007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</a:p>
          <a:p>
            <a:r>
              <a:rPr lang="en-GB" dirty="0" smtClean="0"/>
              <a:t>Inter-county migration by age, sex and ethnicity, 1999-2007,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</a:p>
          <a:p>
            <a:r>
              <a:rPr lang="en-GB" dirty="0" smtClean="0"/>
              <a:t>Inter-county migration by age, sex and economic activity , 1999-2007, estimated and supplied by Raymer and </a:t>
            </a:r>
            <a:r>
              <a:rPr lang="en-GB" dirty="0" err="1" smtClean="0"/>
              <a:t>Giuletti</a:t>
            </a:r>
            <a:r>
              <a:rPr lang="en-GB" dirty="0" smtClean="0"/>
              <a:t> (ESRC project)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1968</Words>
  <Application>Microsoft Office PowerPoint</Application>
  <PresentationFormat>On-screen Show (4:3)</PresentationFormat>
  <Paragraphs>251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Visio</vt:lpstr>
      <vt:lpstr> </vt:lpstr>
      <vt:lpstr>Slide 2</vt:lpstr>
      <vt:lpstr>Presentation</vt:lpstr>
      <vt:lpstr>1. What has CIDER achieved over the last 5 years?</vt:lpstr>
      <vt:lpstr>1.1 Assembly and storage of large volume of origin-destination data sets </vt:lpstr>
      <vt:lpstr>CIDER’s interaction data sets </vt:lpstr>
      <vt:lpstr>CIDER’s interaction data sets  Census Commissioned Tables</vt:lpstr>
      <vt:lpstr>CIDER’s interaction data sets</vt:lpstr>
      <vt:lpstr>CIDER’s interaction data sets</vt:lpstr>
      <vt:lpstr>1.2 Development of important online interface to the Census interaction data sets </vt:lpstr>
      <vt:lpstr>WICID Query Interface</vt:lpstr>
      <vt:lpstr>Data selection</vt:lpstr>
      <vt:lpstr>Geography selection</vt:lpstr>
      <vt:lpstr>Map Selection Tool</vt:lpstr>
      <vt:lpstr>Map Selection Tool (detail)</vt:lpstr>
      <vt:lpstr>Postcode based selection</vt:lpstr>
      <vt:lpstr>Finalise Screen</vt:lpstr>
      <vt:lpstr>Example of simple query and data extracted</vt:lpstr>
      <vt:lpstr>Analysis functions for use on extracted data</vt:lpstr>
      <vt:lpstr>Help System opening inside a new browser window</vt:lpstr>
      <vt:lpstr>WICID User Statistics: Data extractions</vt:lpstr>
      <vt:lpstr>1.3  Provision of training and advice to users</vt:lpstr>
      <vt:lpstr>2.  How have the interaction data sets been used in research?</vt:lpstr>
      <vt:lpstr>2.2 CIDER Research        Example 1: Migration patterns based on Vickers et al. (2003) district classification </vt:lpstr>
      <vt:lpstr>Example 2:  CIDER’s own migration-based district classification  </vt:lpstr>
      <vt:lpstr>Example 3:  What processes of ethnic migration are taking place in London at ward level?  </vt:lpstr>
      <vt:lpstr>Slide 27</vt:lpstr>
      <vt:lpstr>3. What potential does the 2011 Census provide for data provision and research?</vt:lpstr>
      <vt:lpstr>3.1  Migration question in 2011 similar to  question in 2001</vt:lpstr>
      <vt:lpstr>Commuting question also very similar </vt:lpstr>
      <vt:lpstr>Migration tables in SMS still under review but look as though they are going to be the same</vt:lpstr>
      <vt:lpstr>Same with commuting tables SWS/STS</vt:lpstr>
      <vt:lpstr>New geography of commuting destinations:  Workplace Zones (WPZs)</vt:lpstr>
      <vt:lpstr>3.2  What about statistical disclosure control?</vt:lpstr>
      <vt:lpstr>3.3  What new questions enable further ‘interaction’ data to be generated?</vt:lpstr>
      <vt:lpstr>Student ‘migration’ picked up by separate questions</vt:lpstr>
      <vt:lpstr>Questions about international immigration</vt:lpstr>
      <vt:lpstr>4. Conclusions:   How will CIDER develop in the future?</vt:lpstr>
      <vt:lpstr>Slide 39</vt:lpstr>
      <vt:lpstr>Some challenges for WICID</vt:lpstr>
      <vt:lpstr>Improved data divisions</vt:lpstr>
      <vt:lpstr>Slide 42</vt:lpstr>
      <vt:lpstr>Changing access arrangements</vt:lpstr>
      <vt:lpstr>The benefits of an API based system</vt:lpstr>
      <vt:lpstr>Slide 45</vt:lpstr>
      <vt:lpstr>ONS web environment</vt:lpstr>
      <vt:lpstr>Contact details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geo6jchs</dc:creator>
  <cp:lastModifiedBy>geo6jchs</cp:lastModifiedBy>
  <cp:revision>178</cp:revision>
  <dcterms:created xsi:type="dcterms:W3CDTF">2011-02-22T14:36:59Z</dcterms:created>
  <dcterms:modified xsi:type="dcterms:W3CDTF">2011-06-29T08:44:29Z</dcterms:modified>
</cp:coreProperties>
</file>