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8" r:id="rId3"/>
    <p:sldId id="300" r:id="rId4"/>
    <p:sldId id="301" r:id="rId5"/>
    <p:sldId id="265" r:id="rId6"/>
    <p:sldId id="315" r:id="rId7"/>
    <p:sldId id="316" r:id="rId8"/>
    <p:sldId id="317" r:id="rId9"/>
    <p:sldId id="302" r:id="rId10"/>
    <p:sldId id="303" r:id="rId11"/>
    <p:sldId id="318" r:id="rId12"/>
    <p:sldId id="319" r:id="rId13"/>
    <p:sldId id="304" r:id="rId14"/>
    <p:sldId id="333" r:id="rId15"/>
    <p:sldId id="334" r:id="rId16"/>
    <p:sldId id="320" r:id="rId17"/>
    <p:sldId id="321" r:id="rId18"/>
    <p:sldId id="322" r:id="rId19"/>
    <p:sldId id="323" r:id="rId20"/>
    <p:sldId id="305" r:id="rId21"/>
    <p:sldId id="306" r:id="rId22"/>
    <p:sldId id="307" r:id="rId23"/>
    <p:sldId id="314" r:id="rId24"/>
    <p:sldId id="308" r:id="rId25"/>
    <p:sldId id="325" r:id="rId26"/>
    <p:sldId id="326" r:id="rId27"/>
    <p:sldId id="327" r:id="rId28"/>
    <p:sldId id="281" r:id="rId29"/>
    <p:sldId id="282" r:id="rId30"/>
    <p:sldId id="310" r:id="rId31"/>
    <p:sldId id="298" r:id="rId32"/>
    <p:sldId id="328" r:id="rId33"/>
    <p:sldId id="329" r:id="rId34"/>
    <p:sldId id="331" r:id="rId35"/>
    <p:sldId id="330" r:id="rId36"/>
    <p:sldId id="295" r:id="rId37"/>
    <p:sldId id="296" r:id="rId38"/>
    <p:sldId id="297" r:id="rId39"/>
    <p:sldId id="311" r:id="rId40"/>
    <p:sldId id="312" r:id="rId41"/>
    <p:sldId id="324" r:id="rId42"/>
    <p:sldId id="335" r:id="rId43"/>
    <p:sldId id="336" r:id="rId44"/>
    <p:sldId id="338" r:id="rId45"/>
    <p:sldId id="337" r:id="rId46"/>
    <p:sldId id="339" r:id="rId47"/>
    <p:sldId id="25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99" autoAdjust="0"/>
    <p:restoredTop sz="87621" autoAdjust="0"/>
  </p:normalViewPr>
  <p:slideViewPr>
    <p:cSldViewPr>
      <p:cViewPr varScale="1">
        <p:scale>
          <a:sx n="92" d="100"/>
          <a:sy n="92" d="100"/>
        </p:scale>
        <p:origin x="-1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70187-D79B-483C-A754-B1F36CE12D6F}" type="datetimeFigureOut">
              <a:rPr lang="en-GB" smtClean="0"/>
              <a:t>31/03/2011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9756B-8C31-4EC7-8064-06E34060CEB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9756B-8C31-4EC7-8064-06E34060CEB7}" type="slidenum">
              <a:rPr lang="en-GB" smtClean="0"/>
              <a:t>31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B95-C276-4776-ABB9-AE261F046016}" type="datetimeFigureOut">
              <a:rPr lang="en-GB" smtClean="0"/>
              <a:pPr/>
              <a:t>31/03/2011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5657-4920-4462-8143-80EBAF0A98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B95-C276-4776-ABB9-AE261F046016}" type="datetimeFigureOut">
              <a:rPr lang="en-GB" smtClean="0"/>
              <a:pPr/>
              <a:t>31/03/2011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5657-4920-4462-8143-80EBAF0A98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B95-C276-4776-ABB9-AE261F046016}" type="datetimeFigureOut">
              <a:rPr lang="en-GB" smtClean="0"/>
              <a:pPr/>
              <a:t>31/03/2011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5657-4920-4462-8143-80EBAF0A98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EC805F-A217-4426-8178-C807EE06BA1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B95-C276-4776-ABB9-AE261F046016}" type="datetimeFigureOut">
              <a:rPr lang="en-GB" smtClean="0"/>
              <a:pPr/>
              <a:t>31/03/2011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5657-4920-4462-8143-80EBAF0A98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B95-C276-4776-ABB9-AE261F046016}" type="datetimeFigureOut">
              <a:rPr lang="en-GB" smtClean="0"/>
              <a:pPr/>
              <a:t>31/03/2011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5657-4920-4462-8143-80EBAF0A98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B95-C276-4776-ABB9-AE261F046016}" type="datetimeFigureOut">
              <a:rPr lang="en-GB" smtClean="0"/>
              <a:pPr/>
              <a:t>31/03/2011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5657-4920-4462-8143-80EBAF0A98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B95-C276-4776-ABB9-AE261F046016}" type="datetimeFigureOut">
              <a:rPr lang="en-GB" smtClean="0"/>
              <a:pPr/>
              <a:t>31/03/2011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5657-4920-4462-8143-80EBAF0A98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B95-C276-4776-ABB9-AE261F046016}" type="datetimeFigureOut">
              <a:rPr lang="en-GB" smtClean="0"/>
              <a:pPr/>
              <a:t>31/03/2011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5657-4920-4462-8143-80EBAF0A98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B95-C276-4776-ABB9-AE261F046016}" type="datetimeFigureOut">
              <a:rPr lang="en-GB" smtClean="0"/>
              <a:pPr/>
              <a:t>31/03/2011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5657-4920-4462-8143-80EBAF0A98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B95-C276-4776-ABB9-AE261F046016}" type="datetimeFigureOut">
              <a:rPr lang="en-GB" smtClean="0"/>
              <a:pPr/>
              <a:t>31/03/2011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5657-4920-4462-8143-80EBAF0A98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B95-C276-4776-ABB9-AE261F046016}" type="datetimeFigureOut">
              <a:rPr lang="en-GB" smtClean="0"/>
              <a:pPr/>
              <a:t>31/03/2011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5657-4920-4462-8143-80EBAF0A98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CFB95-C276-4776-ABB9-AE261F046016}" type="datetimeFigureOut">
              <a:rPr lang="en-GB" smtClean="0"/>
              <a:pPr/>
              <a:t>31/03/2011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15657-4920-4462-8143-80EBAF0A986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oleObject" Target="../embeddings/Microsoft_Office_Excel_97-2003_Worksheet2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s.gov.uk/census/2011-census/consultations/open-consultations/2011-output-consultation---main-statistical-outputs---second-round/index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s.gov.uk/census/2011-census/consultations/open-consultations/2011-output-consultation---main-statistical-outputs---second-round/index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064896" cy="4968552"/>
          </a:xfrm>
        </p:spPr>
        <p:txBody>
          <a:bodyPr>
            <a:normAutofit fontScale="47500" lnSpcReduction="20000"/>
          </a:bodyPr>
          <a:lstStyle/>
          <a:p>
            <a:endParaRPr lang="en-GB" b="1" dirty="0" smtClean="0">
              <a:solidFill>
                <a:schemeClr val="tx1"/>
              </a:solidFill>
            </a:endParaRPr>
          </a:p>
          <a:p>
            <a:r>
              <a:rPr lang="en-GB" sz="9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 Data</a:t>
            </a:r>
            <a:endParaRPr lang="en-GB" sz="9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 smtClean="0">
              <a:solidFill>
                <a:schemeClr val="tx1"/>
              </a:solidFill>
            </a:endParaRPr>
          </a:p>
          <a:p>
            <a:endParaRPr lang="en-GB" sz="2800" b="1" dirty="0" smtClean="0">
              <a:solidFill>
                <a:schemeClr val="tx1"/>
              </a:solidFill>
            </a:endParaRPr>
          </a:p>
          <a:p>
            <a:r>
              <a:rPr lang="en-GB" sz="5900" b="1" dirty="0" smtClean="0">
                <a:solidFill>
                  <a:schemeClr val="tx1"/>
                </a:solidFill>
              </a:rPr>
              <a:t>John Stillwell and Oliver Duke-Williams</a:t>
            </a:r>
          </a:p>
          <a:p>
            <a:endParaRPr lang="en-GB" sz="5100" b="1" dirty="0" smtClean="0">
              <a:solidFill>
                <a:schemeClr val="tx1"/>
              </a:solidFill>
            </a:endParaRPr>
          </a:p>
          <a:p>
            <a:r>
              <a:rPr lang="en-GB" sz="5100" b="1" dirty="0" smtClean="0">
                <a:solidFill>
                  <a:schemeClr val="tx1"/>
                </a:solidFill>
              </a:rPr>
              <a:t>Centre for Interaction Data Estimation and Research (CIDER)</a:t>
            </a:r>
          </a:p>
          <a:p>
            <a:r>
              <a:rPr lang="en-GB" sz="5100" b="1" dirty="0" smtClean="0">
                <a:solidFill>
                  <a:schemeClr val="tx1"/>
                </a:solidFill>
              </a:rPr>
              <a:t>School of Geography, University of Leeds</a:t>
            </a:r>
          </a:p>
          <a:p>
            <a:endParaRPr lang="en-GB" sz="5100" b="1" dirty="0" smtClean="0">
              <a:solidFill>
                <a:schemeClr val="tx1"/>
              </a:solidFill>
            </a:endParaRPr>
          </a:p>
          <a:p>
            <a:r>
              <a:rPr lang="en-GB" sz="5100" b="1" dirty="0" smtClean="0">
                <a:solidFill>
                  <a:schemeClr val="tx1"/>
                </a:solidFill>
              </a:rPr>
              <a:t>Presentation at </a:t>
            </a:r>
          </a:p>
          <a:p>
            <a:r>
              <a:rPr lang="en-GB" sz="5100" b="1" dirty="0" smtClean="0">
                <a:solidFill>
                  <a:schemeClr val="tx1"/>
                </a:solidFill>
              </a:rPr>
              <a:t>‘Census Resources </a:t>
            </a:r>
            <a:r>
              <a:rPr lang="en-GB" sz="5100" b="1" dirty="0">
                <a:solidFill>
                  <a:schemeClr val="tx1"/>
                </a:solidFill>
              </a:rPr>
              <a:t>for </a:t>
            </a:r>
            <a:r>
              <a:rPr lang="en-GB" sz="5100" b="1" dirty="0" smtClean="0">
                <a:solidFill>
                  <a:schemeClr val="tx1"/>
                </a:solidFill>
              </a:rPr>
              <a:t>Research’</a:t>
            </a:r>
            <a:r>
              <a:rPr lang="en-GB" sz="5100" b="1" dirty="0">
                <a:solidFill>
                  <a:schemeClr val="tx1"/>
                </a:solidFill>
              </a:rPr>
              <a:t/>
            </a:r>
            <a:br>
              <a:rPr lang="en-GB" sz="5100" b="1" dirty="0">
                <a:solidFill>
                  <a:schemeClr val="tx1"/>
                </a:solidFill>
              </a:rPr>
            </a:br>
            <a:r>
              <a:rPr lang="en-GB" sz="5100" b="1" dirty="0" smtClean="0">
                <a:solidFill>
                  <a:schemeClr val="tx1"/>
                </a:solidFill>
              </a:rPr>
              <a:t>Conference </a:t>
            </a:r>
            <a:r>
              <a:rPr lang="en-GB" sz="5100" b="1" dirty="0">
                <a:solidFill>
                  <a:schemeClr val="tx1"/>
                </a:solidFill>
              </a:rPr>
              <a:t>Centre, The British Library, </a:t>
            </a:r>
            <a:r>
              <a:rPr lang="en-GB" sz="5100" b="1" dirty="0" smtClean="0">
                <a:solidFill>
                  <a:schemeClr val="tx1"/>
                </a:solidFill>
              </a:rPr>
              <a:t>  </a:t>
            </a:r>
          </a:p>
          <a:p>
            <a:r>
              <a:rPr lang="en-GB" sz="5100" b="1" dirty="0" smtClean="0">
                <a:solidFill>
                  <a:schemeClr val="tx1"/>
                </a:solidFill>
              </a:rPr>
              <a:t>London, 12 April </a:t>
            </a:r>
            <a:endParaRPr lang="en-GB" sz="5100" b="1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157192"/>
            <a:ext cx="15843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37449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76672"/>
            <a:ext cx="2987675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Image of new University logo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4581128"/>
            <a:ext cx="1027287" cy="196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WICID Query Interface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297" name="Picture 4"/>
          <p:cNvPicPr>
            <a:picLocks noChangeAspect="1" noChangeArrowheads="1"/>
          </p:cNvPicPr>
          <p:nvPr/>
        </p:nvPicPr>
        <p:blipFill>
          <a:blip r:embed="rId2" cstate="print"/>
          <a:srcRect t="17021" r="26047" b="15958"/>
          <a:stretch>
            <a:fillRect/>
          </a:stretch>
        </p:blipFill>
        <p:spPr bwMode="auto">
          <a:xfrm>
            <a:off x="199319" y="1340768"/>
            <a:ext cx="878717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5987008" cy="504056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selection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0" name="Picture 16"/>
          <p:cNvPicPr>
            <a:picLocks noChangeAspect="1" noChangeArrowheads="1"/>
          </p:cNvPicPr>
          <p:nvPr/>
        </p:nvPicPr>
        <p:blipFill>
          <a:blip r:embed="rId2" cstate="print"/>
          <a:srcRect l="665" t="17021" r="20042" b="14894"/>
          <a:stretch>
            <a:fillRect/>
          </a:stretch>
        </p:blipFill>
        <p:spPr bwMode="auto">
          <a:xfrm>
            <a:off x="2987824" y="692696"/>
            <a:ext cx="52578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13"/>
          <p:cNvPicPr>
            <a:picLocks noChangeAspect="1" noChangeArrowheads="1"/>
          </p:cNvPicPr>
          <p:nvPr/>
        </p:nvPicPr>
        <p:blipFill>
          <a:blip r:embed="rId3" cstate="print"/>
          <a:srcRect l="832" t="16756" r="26357" b="12500"/>
          <a:stretch>
            <a:fillRect/>
          </a:stretch>
        </p:blipFill>
        <p:spPr bwMode="auto">
          <a:xfrm>
            <a:off x="3779912" y="3573016"/>
            <a:ext cx="52197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1340768"/>
            <a:ext cx="25922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Tables available in 2001 SMS Level 1</a:t>
            </a:r>
          </a:p>
          <a:p>
            <a:pPr lvl="0"/>
            <a:endParaRPr lang="en-GB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en-GB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en-GB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Cells of Table 3 in 2001 SMS Level 1</a:t>
            </a:r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494928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Geography selection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394" name="Picture 19"/>
          <p:cNvPicPr>
            <a:picLocks noChangeAspect="1" noChangeArrowheads="1"/>
          </p:cNvPicPr>
          <p:nvPr/>
        </p:nvPicPr>
        <p:blipFill>
          <a:blip r:embed="rId2" cstate="print"/>
          <a:srcRect l="665" t="17554" r="19377" b="7446"/>
          <a:stretch>
            <a:fillRect/>
          </a:stretch>
        </p:blipFill>
        <p:spPr bwMode="auto">
          <a:xfrm>
            <a:off x="3131840" y="836712"/>
            <a:ext cx="5257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22"/>
          <p:cNvPicPr>
            <a:picLocks noChangeAspect="1" noChangeArrowheads="1"/>
          </p:cNvPicPr>
          <p:nvPr/>
        </p:nvPicPr>
        <p:blipFill>
          <a:blip r:embed="rId3" cstate="print"/>
          <a:srcRect l="832" t="17819" r="19189" b="12234"/>
          <a:stretch>
            <a:fillRect/>
          </a:stretch>
        </p:blipFill>
        <p:spPr bwMode="auto">
          <a:xfrm>
            <a:off x="3779912" y="3933056"/>
            <a:ext cx="5035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1268760"/>
            <a:ext cx="26642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selection tools available</a:t>
            </a:r>
          </a:p>
          <a:p>
            <a:endParaRPr lang="en-GB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selection    of districts</a:t>
            </a:r>
            <a:endParaRPr lang="en-GB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Selection Tool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273" name="Picture 25"/>
          <p:cNvPicPr>
            <a:picLocks noChangeAspect="1" noChangeArrowheads="1"/>
          </p:cNvPicPr>
          <p:nvPr/>
        </p:nvPicPr>
        <p:blipFill>
          <a:blip r:embed="rId2" cstate="print"/>
          <a:srcRect l="11800" t="25266" r="19897" b="8775"/>
          <a:stretch>
            <a:fillRect/>
          </a:stretch>
        </p:blipFill>
        <p:spPr bwMode="auto">
          <a:xfrm>
            <a:off x="179512" y="1196752"/>
            <a:ext cx="8301819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Selection </a:t>
            </a:r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 (detail)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66634"/>
            <a:ext cx="8136904" cy="54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Postcode based selection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5657850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8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437112"/>
            <a:ext cx="7009524" cy="1523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978896" cy="70609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Finalise Screen</a:t>
            </a:r>
            <a:endParaRPr lang="en-GB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418" name="Picture 31"/>
          <p:cNvPicPr>
            <a:picLocks noChangeAspect="1" noChangeArrowheads="1"/>
          </p:cNvPicPr>
          <p:nvPr/>
        </p:nvPicPr>
        <p:blipFill>
          <a:blip r:embed="rId2" cstate="print"/>
          <a:srcRect l="832" t="17293" r="35835" b="22047"/>
          <a:stretch>
            <a:fillRect/>
          </a:stretch>
        </p:blipFill>
        <p:spPr bwMode="auto">
          <a:xfrm>
            <a:off x="323527" y="836712"/>
            <a:ext cx="565225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4"/>
          <p:cNvPicPr>
            <a:picLocks noChangeAspect="1" noChangeArrowheads="1"/>
          </p:cNvPicPr>
          <p:nvPr/>
        </p:nvPicPr>
        <p:blipFill>
          <a:blip r:embed="rId3" cstate="print"/>
          <a:srcRect l="832" t="17287" r="19377" b="14096"/>
          <a:stretch>
            <a:fillRect/>
          </a:stretch>
        </p:blipFill>
        <p:spPr bwMode="auto">
          <a:xfrm>
            <a:off x="2987824" y="3429000"/>
            <a:ext cx="5927717" cy="31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87824" y="2852936"/>
            <a:ext cx="6037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 Indicating Extraction Completed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0609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simple query and data extracted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052736"/>
            <a:ext cx="5152397" cy="28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933056"/>
            <a:ext cx="5086129" cy="282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1484784"/>
            <a:ext cx="3096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Query:  </a:t>
            </a:r>
            <a:r>
              <a:rPr lang="en-GB" sz="2400" dirty="0" smtClean="0"/>
              <a:t>Extract the data on total migrant flows between the countries of the UK from Table MG1010 in 2001 SMS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Data:  </a:t>
            </a:r>
            <a:r>
              <a:rPr lang="en-GB" sz="2400" dirty="0" smtClean="0"/>
              <a:t>Origin by destination matrix of migration flows in 2000-01</a:t>
            </a:r>
            <a:endParaRPr lang="en-GB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12776"/>
            <a:ext cx="2088232" cy="11430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functions for use on extracted data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6782832" cy="60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System </a:t>
            </a: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inside a new browser window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466" name="Picture 10"/>
          <p:cNvPicPr>
            <a:picLocks noChangeAspect="1" noChangeArrowheads="1"/>
          </p:cNvPicPr>
          <p:nvPr/>
        </p:nvPicPr>
        <p:blipFill>
          <a:blip r:embed="rId2" cstate="print"/>
          <a:srcRect t="17554" b="7181"/>
          <a:stretch>
            <a:fillRect/>
          </a:stretch>
        </p:blipFill>
        <p:spPr bwMode="auto">
          <a:xfrm>
            <a:off x="179512" y="1844824"/>
            <a:ext cx="8784827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827584" y="5877272"/>
            <a:ext cx="129614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273" y="500042"/>
            <a:ext cx="8753867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142844" y="2928934"/>
            <a:ext cx="3000396" cy="1928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lvl="0"/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  Provision of training and advice to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en-GB" sz="2400" dirty="0" smtClean="0"/>
              <a:t>Census Programme training workshops</a:t>
            </a:r>
          </a:p>
          <a:p>
            <a:r>
              <a:rPr lang="en-GB" sz="2400" dirty="0" smtClean="0"/>
              <a:t>Classroom exercises (Stillwell, 2006b; Dennett, 2010)</a:t>
            </a:r>
          </a:p>
          <a:p>
            <a:r>
              <a:rPr lang="en-GB" sz="2400" dirty="0" smtClean="0"/>
              <a:t>Bespoke support for research users – particularly those requiring large sets of data</a:t>
            </a:r>
          </a:p>
          <a:p>
            <a:r>
              <a:rPr lang="en-GB" sz="2400" dirty="0" smtClean="0"/>
              <a:t>Tutorial materials (CHCC project):</a:t>
            </a:r>
          </a:p>
          <a:p>
            <a:endParaRPr lang="en-GB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068960"/>
            <a:ext cx="7372493" cy="360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How have the interaction data sets been used in research?</a:t>
            </a:r>
            <a:endParaRPr lang="en-GB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3970784" cy="4655440"/>
          </a:xfrm>
        </p:spPr>
        <p:txBody>
          <a:bodyPr>
            <a:normAutofit fontScale="77500" lnSpcReduction="20000"/>
          </a:bodyPr>
          <a:lstStyle/>
          <a:p>
            <a:pPr marL="534988" lvl="0" indent="-534988">
              <a:buNone/>
            </a:pP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  Interaction data sets    used by various researchers</a:t>
            </a:r>
          </a:p>
          <a:p>
            <a:pPr marL="87313" indent="-87313">
              <a:buNone/>
            </a:pPr>
            <a:r>
              <a:rPr lang="en-GB" dirty="0" smtClean="0"/>
              <a:t>	</a:t>
            </a:r>
          </a:p>
          <a:p>
            <a:pPr marL="87313" indent="-87313">
              <a:buNone/>
            </a:pPr>
            <a:r>
              <a:rPr lang="en-GB" dirty="0" smtClean="0"/>
              <a:t>See some examples in Part 2 of CIDER book:   </a:t>
            </a:r>
          </a:p>
          <a:p>
            <a:pPr marL="87313" indent="-87313">
              <a:buNone/>
            </a:pPr>
            <a:r>
              <a:rPr lang="en-GB" dirty="0" smtClean="0"/>
              <a:t>	Stillwell, J., Duke-Williams, O.W. and Dennett, A. (eds.) (2010) </a:t>
            </a:r>
            <a:r>
              <a:rPr lang="en-GB" i="1" dirty="0" smtClean="0"/>
              <a:t>Technologies for Migration and Commuting Analysis Spatial Interaction Data Applications</a:t>
            </a:r>
            <a:r>
              <a:rPr lang="en-GB" dirty="0" smtClean="0"/>
              <a:t>, pp. 357, IGI Global, Hershey.</a:t>
            </a:r>
          </a:p>
          <a:p>
            <a:endParaRPr lang="en-GB" dirty="0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644008" y="1484784"/>
            <a:ext cx="3672407" cy="518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CIDER research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40768"/>
            <a:ext cx="7920880" cy="532859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sz="3300" dirty="0" smtClean="0"/>
              <a:t>Measurement of the impact of SCAM (Stillwell and Duke-Williams, 2006; Duke-Williams and Stillwell, 2007)</a:t>
            </a:r>
          </a:p>
          <a:p>
            <a:r>
              <a:rPr lang="en-GB" sz="3300" dirty="0" smtClean="0"/>
              <a:t>Audit of all interaction data sets (Dennett et al., 2007)</a:t>
            </a:r>
          </a:p>
          <a:p>
            <a:pPr lvl="0"/>
            <a:r>
              <a:rPr lang="en-GB" sz="3300" dirty="0" smtClean="0"/>
              <a:t>Student migration (Duke-Williams, 2009)</a:t>
            </a:r>
          </a:p>
          <a:p>
            <a:pPr lvl="0"/>
            <a:r>
              <a:rPr lang="en-GB" sz="3300" dirty="0" smtClean="0"/>
              <a:t>Analysis of internal migration using area classification (Dennett and Stillwell, 2009; 2010)</a:t>
            </a:r>
          </a:p>
          <a:p>
            <a:pPr lvl="0"/>
            <a:r>
              <a:rPr lang="en-GB" sz="3300" dirty="0" smtClean="0"/>
              <a:t>Development of migration-based LAD classification (Dennett, 2010; Stillwell and Dennett, 2011; Dennett and Stillwell, 2011)</a:t>
            </a:r>
          </a:p>
          <a:p>
            <a:pPr lvl="0"/>
            <a:r>
              <a:rPr lang="en-GB" sz="3300" dirty="0" smtClean="0"/>
              <a:t>Ethnic internal migration (Stillwell, 2010; Stillwell and Hussain, 2010)</a:t>
            </a:r>
          </a:p>
          <a:p>
            <a:pPr lvl="0"/>
            <a:r>
              <a:rPr lang="en-GB" sz="3300" dirty="0" smtClean="0"/>
              <a:t>Analysis of time series NHS data (Stillwell and Duke Williams, 2010)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1: </a:t>
            </a:r>
            <a:b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 patterns based on Vickers </a:t>
            </a:r>
            <a:r>
              <a:rPr lang="en-GB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al. </a:t>
            </a: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(2003) district classification </a:t>
            </a:r>
            <a:endParaRPr lang="en-GB" sz="3200" dirty="0">
              <a:solidFill>
                <a:srgbClr val="C00000"/>
              </a:solidFill>
            </a:endParaRPr>
          </a:p>
        </p:txBody>
      </p:sp>
      <p:pic>
        <p:nvPicPr>
          <p:cNvPr id="54274" name="Picture 2" descr="Group_Flow_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4311930" cy="407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 descr="Group_net_rate_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4283968" cy="404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70080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Top ten directional flows  and net migration rates between area clusters, 2000-01</a:t>
            </a:r>
          </a:p>
          <a:p>
            <a:pPr algn="ctr"/>
            <a:r>
              <a:rPr lang="en-GB" sz="2000" dirty="0" smtClean="0"/>
              <a:t>Directional migration flows	                  Net migration rates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630932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 </a:t>
            </a:r>
            <a:r>
              <a:rPr lang="en-GB" sz="1400" dirty="0" smtClean="0">
                <a:ea typeface="Times New Roman" pitchFamily="18" charset="0"/>
                <a:cs typeface="Times New Roman" pitchFamily="18" charset="0"/>
              </a:rPr>
              <a:t>Dennett, A. and Stillwell, J. (2010) Internal migration in Britain, 2000-01, examined through an area    classification framework, </a:t>
            </a:r>
            <a:r>
              <a:rPr lang="en-GB" sz="1400" i="1" dirty="0" smtClean="0">
                <a:ea typeface="Times New Roman" pitchFamily="18" charset="0"/>
                <a:cs typeface="Times New Roman" pitchFamily="18" charset="0"/>
              </a:rPr>
              <a:t>Population, Space and Place,</a:t>
            </a:r>
            <a:r>
              <a:rPr lang="en-GB" sz="1400" dirty="0" smtClean="0">
                <a:ea typeface="Times New Roman" pitchFamily="18" charset="0"/>
                <a:cs typeface="Times New Roman" pitchFamily="18" charset="0"/>
              </a:rPr>
              <a:t> 16(6): 517-538.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4460431" y="9010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338950"/>
          </a:xfrm>
        </p:spPr>
        <p:txBody>
          <a:bodyPr>
            <a:noAutofit/>
          </a:bodyPr>
          <a:lstStyle/>
          <a:p>
            <a:pPr lvl="0"/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2: </a:t>
            </a:r>
            <a:b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Migration-based District Classification for GB</a:t>
            </a:r>
            <a:r>
              <a:rPr lang="en-GB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96752"/>
            <a:ext cx="3888432" cy="508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3" y="623731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Source: Dennett, A. (2010) Understanding internal migration in Britain at the start of the 21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century, PhD Thesis, School of Geography, University of Leeds.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700808"/>
            <a:ext cx="5112568" cy="3456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District classification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 408 districts used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 56 migration variables selected</a:t>
            </a:r>
          </a:p>
          <a:p>
            <a:r>
              <a:rPr lang="en-GB" sz="2400" dirty="0" smtClean="0"/>
              <a:t>    and standardised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 Euclidian distance used as measure</a:t>
            </a:r>
          </a:p>
          <a:p>
            <a:r>
              <a:rPr lang="en-GB" sz="2400" dirty="0" smtClean="0"/>
              <a:t>   of proximity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 </a:t>
            </a:r>
            <a:r>
              <a:rPr lang="en-GB" sz="2400" i="1" dirty="0" smtClean="0"/>
              <a:t>k</a:t>
            </a:r>
            <a:r>
              <a:rPr lang="en-GB" sz="2400" dirty="0" smtClean="0"/>
              <a:t>-means algorithm used for clustering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 Optimal solution is  </a:t>
            </a:r>
            <a:r>
              <a:rPr lang="en-GB" sz="2400" b="1" dirty="0" smtClean="0">
                <a:solidFill>
                  <a:srgbClr val="002060"/>
                </a:solidFill>
              </a:rPr>
              <a:t>8 clusters 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7" name="Bent-Up Arrow 6"/>
          <p:cNvSpPr/>
          <p:nvPr/>
        </p:nvSpPr>
        <p:spPr>
          <a:xfrm rot="5400000">
            <a:off x="3425592" y="4215368"/>
            <a:ext cx="360040" cy="123557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18488" cy="1152128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3: </a:t>
            </a:r>
            <a:br>
              <a:rPr lang="en-G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processes of white migration are taking place in London at ward level?  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133600"/>
            <a:ext cx="40322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133600"/>
            <a:ext cx="381635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95288" y="1412875"/>
            <a:ext cx="8659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/>
              <a:t>        Net migration flows within 		Net migration flows between 	Greater London 	 London and rest of England and Wales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6300192" y="5257562"/>
            <a:ext cx="26642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400" dirty="0"/>
              <a:t>Source:  2001 Census Commissioned </a:t>
            </a:r>
            <a:r>
              <a:rPr lang="en-GB" sz="1400" dirty="0" smtClean="0"/>
              <a:t>Table</a:t>
            </a:r>
          </a:p>
          <a:p>
            <a:r>
              <a:rPr lang="en-GB" sz="1400" dirty="0" smtClean="0"/>
              <a:t>Stillwell, J. (2010) Ethnic population concentration and net migration in London, </a:t>
            </a:r>
            <a:r>
              <a:rPr lang="en-GB" sz="1400" i="1" dirty="0" smtClean="0"/>
              <a:t>Environment and Planning A</a:t>
            </a:r>
            <a:r>
              <a:rPr lang="en-GB" sz="1400" dirty="0" smtClean="0"/>
              <a:t>, 42: 1439-1456.</a:t>
            </a:r>
            <a:endParaRPr lang="en-GB" sz="1400" dirty="0"/>
          </a:p>
        </p:txBody>
      </p:sp>
      <p:pic>
        <p:nvPicPr>
          <p:cNvPr id="778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869160"/>
            <a:ext cx="252095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1547813" y="6308725"/>
            <a:ext cx="203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Location quotients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same processes of migration apparent for Black migrants in London?  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76238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468313" y="1412875"/>
            <a:ext cx="83518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/>
              <a:t>      Net migration flows within 	             Net migration flows between 	  </a:t>
            </a:r>
            <a:r>
              <a:rPr lang="en-GB" dirty="0" smtClean="0"/>
              <a:t> 	Greater </a:t>
            </a:r>
            <a:r>
              <a:rPr lang="en-GB" dirty="0"/>
              <a:t>London 	                   </a:t>
            </a:r>
            <a:r>
              <a:rPr lang="en-GB" dirty="0" err="1"/>
              <a:t>London</a:t>
            </a:r>
            <a:r>
              <a:rPr lang="en-GB" dirty="0"/>
              <a:t> and rest of England and Wales</a:t>
            </a:r>
          </a:p>
          <a:p>
            <a:endParaRPr lang="en-GB" dirty="0"/>
          </a:p>
        </p:txBody>
      </p:sp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360045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205038"/>
            <a:ext cx="360045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6372225" y="5949950"/>
            <a:ext cx="2473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Source:  2001 Census Commissioned Table</a:t>
            </a:r>
          </a:p>
        </p:txBody>
      </p:sp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852988"/>
            <a:ext cx="2519362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1258888" y="6308725"/>
            <a:ext cx="203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Location quotients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same processes of migration apparent for Chinese migrants in London?</a:t>
            </a: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133600"/>
            <a:ext cx="3887787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133600"/>
            <a:ext cx="381476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1042988" y="1412875"/>
            <a:ext cx="76993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Net migration flows within 	             Net migration flows between 	  </a:t>
            </a:r>
          </a:p>
          <a:p>
            <a:r>
              <a:rPr lang="en-GB"/>
              <a:t>Greater London 	                   London and rest of England and Wales</a:t>
            </a:r>
          </a:p>
          <a:p>
            <a:endParaRPr lang="en-GB"/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5940425" y="6021388"/>
            <a:ext cx="3049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Source:  2001 Census Commissioned Table</a:t>
            </a:r>
          </a:p>
        </p:txBody>
      </p:sp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941888"/>
            <a:ext cx="2447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1384300" y="6329363"/>
            <a:ext cx="203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Location quotients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81075"/>
            <a:ext cx="4392613" cy="1655763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4: </a:t>
            </a:r>
            <a:b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PR/NHSCR 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Census migration at district  level, England and Wales, 2000-01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79388" y="3933825"/>
          <a:ext cx="4824412" cy="2586038"/>
        </p:xfrm>
        <a:graphic>
          <a:graphicData uri="http://schemas.openxmlformats.org/presentationml/2006/ole">
            <p:oleObj spid="_x0000_s3074" name="Chart" r:id="rId3" imgW="7962839" imgH="4267200" progId="Excel.Sheet.8">
              <p:embed/>
            </p:oleObj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5219700" y="260350"/>
          <a:ext cx="3527425" cy="2932113"/>
        </p:xfrm>
        <a:graphic>
          <a:graphicData uri="http://schemas.openxmlformats.org/presentationml/2006/ole">
            <p:oleObj spid="_x0000_s3075" name="Chart" r:id="rId4" imgW="5934090" imgH="4934021" progId="Excel.Sheet.8">
              <p:embed/>
            </p:oleObj>
          </a:graphicData>
        </a:graphic>
      </p:graphicFrame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23850" y="3284538"/>
            <a:ext cx="996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/>
              <a:t>NET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4572000" y="620713"/>
            <a:ext cx="590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/>
              <a:t>IN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4211638" y="3357563"/>
            <a:ext cx="1041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/>
              <a:t>OUT</a:t>
            </a:r>
          </a:p>
        </p:txBody>
      </p:sp>
      <p:graphicFrame>
        <p:nvGraphicFramePr>
          <p:cNvPr id="33807" name="Object 15"/>
          <p:cNvGraphicFramePr>
            <a:graphicFrameLocks noChangeAspect="1"/>
          </p:cNvGraphicFramePr>
          <p:nvPr>
            <p:ph sz="quarter" idx="3"/>
          </p:nvPr>
        </p:nvGraphicFramePr>
        <p:xfrm>
          <a:off x="5219700" y="3429000"/>
          <a:ext cx="3529013" cy="3052763"/>
        </p:xfrm>
        <a:graphic>
          <a:graphicData uri="http://schemas.openxmlformats.org/presentationml/2006/ole">
            <p:oleObj spid="_x0000_s3076" name="Chart" r:id="rId5" imgW="5934090" imgH="5133970" progId="Excel.Sheet.8">
              <p:embed/>
            </p:oleObj>
          </a:graphicData>
        </a:graphic>
      </p:graphicFrame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3492500" y="551656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r = 0.783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7235825" y="2060575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r = 0.985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7308850" y="53736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r = 0.987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601788"/>
            <a:ext cx="45942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7088" y="1528763"/>
            <a:ext cx="4506912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63575" y="352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63575" y="188913"/>
            <a:ext cx="75803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Changing patterns of net migration as shown by patient </a:t>
            </a: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registration/NHSCR </a:t>
            </a:r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50825" y="1268413"/>
            <a:ext cx="261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2005-06 balances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140200" y="1341438"/>
            <a:ext cx="3543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Changes in net balances</a:t>
            </a:r>
          </a:p>
          <a:p>
            <a:r>
              <a:rPr lang="en-GB" sz="2400"/>
              <a:t>2000/01-2005/06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has CIDER achieved over the last 5 years?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have the interaction data sets been used in research?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potential does the 2011 Census provide for data provision and research?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Conclusions:  How will CIDER develop in the future?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What potential does the 2011 Census provide for data provision and research?</a:t>
            </a:r>
            <a:endParaRPr lang="en-GB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7848872" cy="4214842"/>
          </a:xfrm>
        </p:spPr>
        <p:txBody>
          <a:bodyPr>
            <a:normAutofit/>
          </a:bodyPr>
          <a:lstStyle/>
          <a:p>
            <a:pPr marL="719138" lvl="0" indent="-719138">
              <a:buNone/>
            </a:pPr>
            <a:r>
              <a:rPr lang="en-GB" dirty="0" smtClean="0"/>
              <a:t>3.1  What has not changed since 2001 in   terms of available data based on questions asked? </a:t>
            </a:r>
          </a:p>
          <a:p>
            <a:pPr lvl="0">
              <a:buNone/>
            </a:pPr>
            <a:r>
              <a:rPr lang="en-GB" dirty="0" smtClean="0"/>
              <a:t>3.2  What about statistical disclosure control?</a:t>
            </a:r>
          </a:p>
          <a:p>
            <a:pPr marL="719138" lvl="0" indent="-719138">
              <a:buNone/>
            </a:pPr>
            <a:r>
              <a:rPr lang="en-GB" dirty="0" smtClean="0"/>
              <a:t>3.3  What new questions enable further ‘interaction’ data to be generated?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 Questions in 2011 are the same as in 2001 for migration and commuting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1239"/>
            <a:ext cx="4324785" cy="454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92896"/>
            <a:ext cx="4418938" cy="369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 tables in SMS still under review but look as though they are going to be the same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200800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2512" y="6334780"/>
            <a:ext cx="882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 ONS (2011) Proposed geographies for tables, http://www.ons.gov.uk/census/2011-census/consultations/open-consultations/2011-output-consultation---main-statistical-outputs---second-round/index.html</a:t>
            </a:r>
            <a:endParaRPr lang="en-GB" sz="1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with commuting tables SWS/STS</a:t>
            </a:r>
            <a:endParaRPr lang="en-GB" sz="36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16864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6309320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 ONS (2011) Proposed geographies for tables, http://www.ons.gov.uk/census/2011-census/consultations/open-consultations/2011-output-consultation---main-statistical-outputs---second-round/index.html</a:t>
            </a:r>
            <a:endParaRPr lang="en-GB" sz="1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geography of commuting destinations:  Workplace Zones (WPZs)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4973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OAs based on where people live not work – can be unsuitable for workplace statistics</a:t>
            </a:r>
          </a:p>
          <a:p>
            <a:r>
              <a:rPr lang="en-GB" sz="2400" dirty="0" smtClean="0"/>
              <a:t>Some OAs contain no/few businesses; some contain many businesses or large employer, e.g. business parks, City of London </a:t>
            </a:r>
          </a:p>
          <a:p>
            <a:r>
              <a:rPr lang="en-GB" sz="2400" dirty="0" smtClean="0"/>
              <a:t>Workplace Zones project looking at splitting/merging OAs for a new geography constrained to MSOAs</a:t>
            </a:r>
          </a:p>
          <a:p>
            <a:r>
              <a:rPr lang="en-GB" sz="2400" dirty="0" smtClean="0"/>
              <a:t>Pilot areas: Tower Hamlets, City of London, Southampton, Nottingham, Suffolk Coastal</a:t>
            </a:r>
          </a:p>
          <a:p>
            <a:r>
              <a:rPr lang="en-GB" sz="2400" dirty="0" smtClean="0"/>
              <a:t>Disclosure control: Population threshold same as OAs (100 workers min; 625 max; no household threshold)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6021288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Spicer, K. (2011) Statistical Disclosure Control for 2011 UK Census, </a:t>
            </a:r>
            <a:r>
              <a:rPr lang="en-GB" sz="1400" dirty="0" smtClean="0">
                <a:hlinkClick r:id="rId2"/>
              </a:rPr>
              <a:t>http://www.ons.gov.uk/census/2011-census/consultations/open-consultations/2011-output-consultation---main-statistical-outputs---second-round/index.html</a:t>
            </a:r>
            <a:r>
              <a:rPr lang="en-GB" sz="1400" dirty="0" smtClean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562074"/>
          </a:xfrm>
        </p:spPr>
        <p:txBody>
          <a:bodyPr>
            <a:normAutofit fontScale="90000"/>
          </a:bodyPr>
          <a:lstStyle/>
          <a:p>
            <a:pPr lvl="0"/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  What about statistical disclosure control?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073427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Small cell adjustment abandoned in favour of record swapping:</a:t>
            </a:r>
          </a:p>
          <a:p>
            <a:pPr>
              <a:buNone/>
            </a:pPr>
            <a:r>
              <a:rPr lang="en-GB" sz="2400" dirty="0" smtClean="0"/>
              <a:t>		- Households swapped</a:t>
            </a:r>
          </a:p>
          <a:p>
            <a:pPr>
              <a:buNone/>
            </a:pPr>
            <a:r>
              <a:rPr lang="en-GB" sz="2400" dirty="0" smtClean="0"/>
              <a:t>		- Targeted to ‘risky’ records</a:t>
            </a:r>
          </a:p>
          <a:p>
            <a:pPr>
              <a:buNone/>
            </a:pPr>
            <a:r>
              <a:rPr lang="en-GB" sz="2400" dirty="0" smtClean="0"/>
              <a:t>		- Construct risk score for every individual; combine to 		household score</a:t>
            </a:r>
          </a:p>
          <a:p>
            <a:pPr>
              <a:buNone/>
            </a:pPr>
            <a:r>
              <a:rPr lang="en-GB" sz="2400" dirty="0" smtClean="0"/>
              <a:t>		- Imputation considered as part protection</a:t>
            </a:r>
          </a:p>
          <a:p>
            <a:pPr>
              <a:buNone/>
            </a:pPr>
            <a:r>
              <a:rPr lang="en-GB" sz="2400" dirty="0" smtClean="0"/>
              <a:t>		- Households swapped only as far as their risk is 			considered ‘high’</a:t>
            </a:r>
          </a:p>
          <a:p>
            <a:pPr>
              <a:buNone/>
            </a:pPr>
            <a:r>
              <a:rPr lang="en-GB" sz="2400" dirty="0" smtClean="0"/>
              <a:t>		-  Individuals swapped between communal establishments</a:t>
            </a:r>
          </a:p>
          <a:p>
            <a:r>
              <a:rPr lang="en-GB" sz="2800" dirty="0" smtClean="0"/>
              <a:t>Work on SDC on Origin-Destination Tables still ongoing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934670"/>
            <a:ext cx="8352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Source: </a:t>
            </a:r>
            <a:r>
              <a:rPr lang="en-GB" sz="1600" dirty="0" smtClean="0"/>
              <a:t>Spicer, K. (2011) Statistical Disclosure Control for 2011 UK Census, </a:t>
            </a:r>
            <a:r>
              <a:rPr lang="en-GB" sz="1600" dirty="0" smtClean="0">
                <a:hlinkClick r:id="rId2"/>
              </a:rPr>
              <a:t>http://www.ons.gov.uk/census/2011-census/consultations/open-consultations/2011-output-consultation---main-statistical-outputs---second-round/index.html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3.3  What new questions enable further ‘interaction’ data to be generated?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451982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276872"/>
            <a:ext cx="494884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2" y="1196752"/>
            <a:ext cx="5937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5 and 6 ask about another address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229200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000" dirty="0" smtClean="0"/>
              <a:t>Potential to produce matrices of  interaction flows between usual address and other address – very useful for analyses of mobility (weekly commuting, shared custody of children, second homes, international mobility) hitherto </a:t>
            </a:r>
            <a:r>
              <a:rPr lang="en-GB" sz="2000" dirty="0" err="1" smtClean="0"/>
              <a:t>uncaptured</a:t>
            </a:r>
            <a:r>
              <a:rPr lang="en-GB" sz="2000" dirty="0" smtClean="0"/>
              <a:t> ……  except for students</a:t>
            </a:r>
            <a:endParaRPr lang="en-GB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‘migration’ picked up by separate questions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5867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276872"/>
            <a:ext cx="58483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t="-4418" r="-5133" b="38144"/>
          <a:stretch>
            <a:fillRect/>
          </a:stretch>
        </p:blipFill>
        <p:spPr bwMode="auto">
          <a:xfrm>
            <a:off x="3923928" y="2782853"/>
            <a:ext cx="5220072" cy="345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355976" y="4941168"/>
            <a:ext cx="41764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about international immigration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677931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20888"/>
            <a:ext cx="5713859" cy="17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797152"/>
            <a:ext cx="5641851" cy="186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Conclusions:  </a:t>
            </a:r>
            <a:b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will CIDER develop in the future?</a:t>
            </a:r>
            <a:endParaRPr lang="en-GB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507288" cy="4786346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GB" sz="11200" dirty="0" smtClean="0"/>
              <a:t>Anticipation of substantial demand for access  to 2011 Census interaction data sets</a:t>
            </a:r>
          </a:p>
          <a:p>
            <a:r>
              <a:rPr lang="en-GB" sz="11200" dirty="0" smtClean="0"/>
              <a:t>Continue to offer user access to data from previous censuses</a:t>
            </a:r>
          </a:p>
          <a:p>
            <a:pPr lvl="0"/>
            <a:r>
              <a:rPr lang="en-GB" sz="11200" dirty="0" smtClean="0"/>
              <a:t>Recognise the ‘new’ environment – with 2011 Census being the last census of its kind</a:t>
            </a:r>
          </a:p>
          <a:p>
            <a:pPr lvl="0"/>
            <a:r>
              <a:rPr lang="en-GB" sz="11200" dirty="0" smtClean="0"/>
              <a:t>Focus data from on surveys and administrative sources</a:t>
            </a:r>
          </a:p>
          <a:p>
            <a:pPr lvl="0"/>
            <a:r>
              <a:rPr lang="en-GB" sz="11200" dirty="0" smtClean="0"/>
              <a:t>ONS ‘Beyond 2011’ project and Integrated Population  Statistics System </a:t>
            </a:r>
          </a:p>
          <a:p>
            <a:pPr lvl="0"/>
            <a:r>
              <a:rPr lang="en-GB" sz="11200" dirty="0" smtClean="0"/>
              <a:t>WICID will incorporate various non-census data sets and use same type of query interface for extraction and downloading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429684" cy="571504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What has CIDER achieved over the last 5 years?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928802"/>
            <a:ext cx="7901014" cy="4197361"/>
          </a:xfrm>
        </p:spPr>
        <p:txBody>
          <a:bodyPr/>
          <a:lstStyle/>
          <a:p>
            <a:pPr marL="514350" lvl="0" indent="-514350">
              <a:buNone/>
            </a:pPr>
            <a:r>
              <a:rPr lang="en-GB" dirty="0" smtClean="0"/>
              <a:t>1.1 Assembly and storage of large volume of origin-destination data sets</a:t>
            </a:r>
          </a:p>
          <a:p>
            <a:pPr marL="514350" indent="-514350">
              <a:buNone/>
            </a:pPr>
            <a:r>
              <a:rPr lang="en-GB" dirty="0" smtClean="0"/>
              <a:t>1.2 Development of important online interface (WICID) to the Census interaction data sets </a:t>
            </a:r>
          </a:p>
          <a:p>
            <a:pPr marL="514350" lvl="0" indent="-514350">
              <a:buNone/>
            </a:pPr>
            <a:r>
              <a:rPr lang="en-GB" dirty="0" smtClean="0"/>
              <a:t>1.3 Provision of  training and advice to users</a:t>
            </a:r>
          </a:p>
          <a:p>
            <a:pPr marL="514350" indent="-514350">
              <a:buNone/>
            </a:pPr>
            <a:r>
              <a:rPr lang="en-GB" dirty="0" smtClean="0"/>
              <a:t>1.4 Research using the interaction data sets</a:t>
            </a:r>
          </a:p>
          <a:p>
            <a:pPr lvl="0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401080" cy="6072230"/>
          </a:xfrm>
        </p:spPr>
        <p:txBody>
          <a:bodyPr>
            <a:normAutofit/>
          </a:bodyPr>
          <a:lstStyle/>
          <a:p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WICID will become a 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repository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/>
              <a:t>for all types of interaction data</a:t>
            </a:r>
          </a:p>
          <a:p>
            <a:r>
              <a:rPr lang="en-GB" sz="2800" dirty="0" smtClean="0"/>
              <a:t>CIDER already collecting other non-census data sets on: </a:t>
            </a:r>
          </a:p>
          <a:p>
            <a:pPr lvl="0">
              <a:buNone/>
            </a:pPr>
            <a:r>
              <a:rPr lang="en-GB" sz="2800" dirty="0" smtClean="0"/>
              <a:t>	(</a:t>
            </a:r>
            <a:r>
              <a:rPr lang="en-GB" sz="2800" dirty="0" err="1" smtClean="0"/>
              <a:t>i</a:t>
            </a:r>
            <a:r>
              <a:rPr lang="en-GB" sz="2800" dirty="0" smtClean="0"/>
              <a:t>) </a:t>
            </a:r>
            <a:r>
              <a:rPr lang="en-GB" sz="2800" i="1" dirty="0" smtClean="0"/>
              <a:t>internal</a:t>
            </a:r>
            <a:r>
              <a:rPr lang="en-GB" sz="2800" dirty="0" smtClean="0"/>
              <a:t> migration (e.g. NHS patient movement data time series from 1988-89 to 2008-09; HESA student flows) </a:t>
            </a:r>
          </a:p>
          <a:p>
            <a:pPr lvl="0">
              <a:buNone/>
            </a:pPr>
            <a:r>
              <a:rPr lang="en-GB" sz="2800" dirty="0" smtClean="0"/>
              <a:t>	(ii)  </a:t>
            </a:r>
            <a:r>
              <a:rPr lang="en-GB" sz="2800" i="1" dirty="0" smtClean="0"/>
              <a:t>international</a:t>
            </a:r>
            <a:r>
              <a:rPr lang="en-GB" sz="2800" dirty="0" smtClean="0"/>
              <a:t> </a:t>
            </a:r>
            <a:r>
              <a:rPr lang="en-GB" sz="2800" dirty="0" smtClean="0"/>
              <a:t>data (e.g. from a series of different administrative sources including GP Flag 4 registrations; </a:t>
            </a:r>
            <a:r>
              <a:rPr lang="en-GB" sz="2800" dirty="0" err="1" smtClean="0"/>
              <a:t>NINo</a:t>
            </a:r>
            <a:r>
              <a:rPr lang="en-GB" sz="2800" dirty="0" smtClean="0"/>
              <a:t> registrations; HESA statistics – all at district level) </a:t>
            </a:r>
          </a:p>
          <a:p>
            <a:pPr lvl="0">
              <a:buNone/>
            </a:pPr>
            <a:endParaRPr lang="en-GB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challenges for WICID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Re-design the interface (and metadata) to present better classification of data sets</a:t>
            </a:r>
          </a:p>
          <a:p>
            <a:pPr lvl="1"/>
            <a:r>
              <a:rPr lang="en-GB" dirty="0" smtClean="0"/>
              <a:t>List by source as well as by theme</a:t>
            </a:r>
            <a:endParaRPr lang="en-GB" dirty="0" smtClean="0"/>
          </a:p>
          <a:p>
            <a:r>
              <a:rPr lang="en-GB" dirty="0" smtClean="0"/>
              <a:t>Extending </a:t>
            </a:r>
            <a:r>
              <a:rPr lang="en-GB" dirty="0" smtClean="0"/>
              <a:t>the interface to handle time-series </a:t>
            </a:r>
            <a:r>
              <a:rPr lang="en-GB" dirty="0" smtClean="0"/>
              <a:t>data</a:t>
            </a:r>
          </a:p>
          <a:p>
            <a:pPr lvl="1"/>
            <a:r>
              <a:rPr lang="en-GB" dirty="0" smtClean="0"/>
              <a:t>Easy selection of multiple waves of data of interest</a:t>
            </a:r>
          </a:p>
          <a:p>
            <a:pPr lvl="1"/>
            <a:r>
              <a:rPr lang="en-GB" dirty="0" smtClean="0"/>
              <a:t>Time series analysis and summary functions</a:t>
            </a:r>
            <a:endParaRPr lang="en-GB" dirty="0" smtClean="0"/>
          </a:p>
          <a:p>
            <a:r>
              <a:rPr lang="en-GB" dirty="0" smtClean="0"/>
              <a:t>Extend the range of supported geographies</a:t>
            </a:r>
          </a:p>
          <a:p>
            <a:pPr lvl="1"/>
            <a:r>
              <a:rPr lang="en-GB" dirty="0" smtClean="0"/>
              <a:t>Different types of geography (point locations as well as area)</a:t>
            </a:r>
          </a:p>
          <a:p>
            <a:pPr lvl="1"/>
            <a:r>
              <a:rPr lang="en-GB" dirty="0" smtClean="0"/>
              <a:t>Clearly display of relevant geographies</a:t>
            </a:r>
            <a:endParaRPr lang="en-GB" dirty="0" smtClean="0"/>
          </a:p>
          <a:p>
            <a:r>
              <a:rPr lang="en-GB" dirty="0" smtClean="0"/>
              <a:t>Incorporation </a:t>
            </a:r>
            <a:r>
              <a:rPr lang="en-GB" dirty="0" smtClean="0"/>
              <a:t>of ‘on-the-fly’ disclosure control routines for datasets like </a:t>
            </a:r>
            <a:r>
              <a:rPr lang="en-GB" dirty="0" smtClean="0"/>
              <a:t>HESA</a:t>
            </a:r>
          </a:p>
          <a:p>
            <a:pPr lvl="1"/>
            <a:r>
              <a:rPr lang="en-GB" dirty="0" smtClean="0"/>
              <a:t>Round data after aggregation but before giving to user</a:t>
            </a:r>
          </a:p>
          <a:p>
            <a:r>
              <a:rPr lang="en-GB" dirty="0" smtClean="0"/>
              <a:t>Improved mapping of results</a:t>
            </a:r>
          </a:p>
          <a:p>
            <a:pPr lvl="1"/>
            <a:r>
              <a:rPr lang="en-GB" dirty="0" smtClean="0"/>
              <a:t>Flow maps of extracted data</a:t>
            </a:r>
          </a:p>
          <a:p>
            <a:pPr lvl="1"/>
            <a:r>
              <a:rPr lang="en-GB" dirty="0" err="1" smtClean="0"/>
              <a:t>Choropleth</a:t>
            </a:r>
            <a:r>
              <a:rPr lang="en-GB" dirty="0" smtClean="0"/>
              <a:t> maps of extracted </a:t>
            </a:r>
            <a:r>
              <a:rPr lang="en-GB" dirty="0" smtClean="0"/>
              <a:t>data and analysis results</a:t>
            </a:r>
            <a:endParaRPr lang="en-GB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data divisions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88" y="1203546"/>
            <a:ext cx="7596336" cy="5249790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895850" cy="680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Changing access arrangements</a:t>
            </a:r>
            <a:endParaRPr lang="en-GB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Access arrangements for 2011 Census data are not yet known</a:t>
            </a:r>
          </a:p>
          <a:p>
            <a:pPr lvl="1"/>
            <a:r>
              <a:rPr lang="en-GB" dirty="0" smtClean="0"/>
              <a:t>ONS concerned about disclosure risks in interaction data</a:t>
            </a:r>
          </a:p>
          <a:p>
            <a:pPr lvl="1"/>
            <a:r>
              <a:rPr lang="en-GB" dirty="0" smtClean="0"/>
              <a:t>There may need to be a more secure path for spatially detailed data</a:t>
            </a:r>
          </a:p>
          <a:p>
            <a:pPr lvl="1"/>
            <a:r>
              <a:rPr lang="en-GB" dirty="0" smtClean="0"/>
              <a:t>However, interaction data don’t necessarily fit the current security models</a:t>
            </a:r>
          </a:p>
          <a:p>
            <a:pPr lvl="1"/>
            <a:r>
              <a:rPr lang="en-GB" dirty="0" smtClean="0"/>
              <a:t>Open Government Data models suggest easier access to data, not harder access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benefits of an API based system</a:t>
            </a:r>
            <a:endParaRPr lang="en-GB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Delivery of data via an API offers close linking of values with their corresponding metadata</a:t>
            </a:r>
          </a:p>
          <a:p>
            <a:pPr lvl="1"/>
            <a:r>
              <a:rPr lang="en-GB" dirty="0" smtClean="0"/>
              <a:t>This should make it easier to match data items with the right populations when calculating rates</a:t>
            </a:r>
          </a:p>
          <a:p>
            <a:r>
              <a:rPr lang="en-GB" dirty="0" smtClean="0"/>
              <a:t>Makes it easier to add new specialised aggregations as they become available</a:t>
            </a:r>
          </a:p>
          <a:p>
            <a:r>
              <a:rPr lang="en-GB" dirty="0" smtClean="0"/>
              <a:t>Easier to re-purpose ONS data</a:t>
            </a:r>
          </a:p>
          <a:p>
            <a:r>
              <a:rPr lang="en-GB" dirty="0" smtClean="0"/>
              <a:t>Allow WICID to become a value-adding conduit for data</a:t>
            </a:r>
            <a:endParaRPr lang="en-GB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>
            <a:stCxn id="38" idx="0"/>
            <a:endCxn id="28" idx="2"/>
          </p:cNvCxnSpPr>
          <p:nvPr/>
        </p:nvCxnSpPr>
        <p:spPr>
          <a:xfrm rot="16200000" flipV="1">
            <a:off x="5883771" y="4889537"/>
            <a:ext cx="1552922" cy="15121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an 3"/>
          <p:cNvSpPr/>
          <p:nvPr/>
        </p:nvSpPr>
        <p:spPr>
          <a:xfrm>
            <a:off x="1475656" y="3933056"/>
            <a:ext cx="2304256" cy="93610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ONS 2011 data repository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1583668" y="3140968"/>
            <a:ext cx="208823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ONS Read API</a:t>
            </a:r>
            <a:endParaRPr lang="en-GB" dirty="0"/>
          </a:p>
        </p:txBody>
      </p:sp>
      <p:sp>
        <p:nvSpPr>
          <p:cNvPr id="6" name="Can 5"/>
          <p:cNvSpPr/>
          <p:nvPr/>
        </p:nvSpPr>
        <p:spPr>
          <a:xfrm>
            <a:off x="4427984" y="5229200"/>
            <a:ext cx="2232248" cy="1368152"/>
          </a:xfrm>
          <a:prstGeom prst="ca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Legacy Census data</a:t>
            </a:r>
          </a:p>
          <a:p>
            <a:pPr algn="ctr"/>
            <a:r>
              <a:rPr lang="en-GB" dirty="0" smtClean="0"/>
              <a:t>(CIDER)</a:t>
            </a:r>
            <a:endParaRPr lang="en-GB" dirty="0"/>
          </a:p>
        </p:txBody>
      </p:sp>
      <p:sp>
        <p:nvSpPr>
          <p:cNvPr id="7" name="Can 6"/>
          <p:cNvSpPr/>
          <p:nvPr/>
        </p:nvSpPr>
        <p:spPr>
          <a:xfrm>
            <a:off x="1475656" y="5013176"/>
            <a:ext cx="2304256" cy="86409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ONS 2001 data</a:t>
            </a:r>
            <a:endParaRPr lang="en-GB" dirty="0"/>
          </a:p>
        </p:txBody>
      </p:sp>
      <p:sp>
        <p:nvSpPr>
          <p:cNvPr id="8" name="Can 7"/>
          <p:cNvSpPr/>
          <p:nvPr/>
        </p:nvSpPr>
        <p:spPr>
          <a:xfrm>
            <a:off x="1475656" y="5993904"/>
            <a:ext cx="2304256" cy="86409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ONS pre-2001 data</a:t>
            </a:r>
            <a:endParaRPr lang="en-GB" dirty="0"/>
          </a:p>
        </p:txBody>
      </p:sp>
      <p:cxnSp>
        <p:nvCxnSpPr>
          <p:cNvPr id="10" name="Straight Arrow Connector 9"/>
          <p:cNvCxnSpPr>
            <a:stCxn id="7" idx="4"/>
            <a:endCxn id="6" idx="2"/>
          </p:cNvCxnSpPr>
          <p:nvPr/>
        </p:nvCxnSpPr>
        <p:spPr>
          <a:xfrm>
            <a:off x="3779912" y="5445224"/>
            <a:ext cx="648072" cy="4680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4"/>
            <a:endCxn id="6" idx="2"/>
          </p:cNvCxnSpPr>
          <p:nvPr/>
        </p:nvCxnSpPr>
        <p:spPr>
          <a:xfrm flipV="1">
            <a:off x="3779912" y="5913276"/>
            <a:ext cx="648072" cy="5126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0"/>
            <a:endCxn id="5" idx="4"/>
          </p:cNvCxnSpPr>
          <p:nvPr/>
        </p:nvCxnSpPr>
        <p:spPr>
          <a:xfrm rot="5400000" flipH="1" flipV="1">
            <a:off x="2330751" y="3870049"/>
            <a:ext cx="594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6" idx="0"/>
            <a:endCxn id="28" idx="2"/>
          </p:cNvCxnSpPr>
          <p:nvPr/>
        </p:nvCxnSpPr>
        <p:spPr>
          <a:xfrm rot="16200000" flipV="1">
            <a:off x="6459835" y="4313473"/>
            <a:ext cx="1048866" cy="21602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7" idx="2"/>
            <a:endCxn id="5" idx="2"/>
          </p:cNvCxnSpPr>
          <p:nvPr/>
        </p:nvCxnSpPr>
        <p:spPr>
          <a:xfrm rot="10800000" flipH="1">
            <a:off x="1475656" y="3356992"/>
            <a:ext cx="108012" cy="2088232"/>
          </a:xfrm>
          <a:prstGeom prst="bentConnector3">
            <a:avLst>
              <a:gd name="adj1" fmla="val -471387"/>
            </a:avLst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755576" y="414908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Can 26"/>
          <p:cNvSpPr/>
          <p:nvPr/>
        </p:nvSpPr>
        <p:spPr>
          <a:xfrm>
            <a:off x="6804248" y="5229200"/>
            <a:ext cx="2232248" cy="504056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Other data sources</a:t>
            </a:r>
          </a:p>
        </p:txBody>
      </p:sp>
      <p:sp>
        <p:nvSpPr>
          <p:cNvPr id="36" name="Can 35"/>
          <p:cNvSpPr/>
          <p:nvPr/>
        </p:nvSpPr>
        <p:spPr>
          <a:xfrm>
            <a:off x="7452320" y="5805264"/>
            <a:ext cx="1224136" cy="451048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4427984" y="3140968"/>
            <a:ext cx="2952328" cy="172819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 smtClean="0"/>
              <a:t>system</a:t>
            </a:r>
            <a:endParaRPr lang="en-GB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60032" y="4581128"/>
            <a:ext cx="625598" cy="23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>
            <a:endCxn id="28" idx="2"/>
          </p:cNvCxnSpPr>
          <p:nvPr/>
        </p:nvCxnSpPr>
        <p:spPr>
          <a:xfrm rot="5400000" flipH="1" flipV="1">
            <a:off x="5562110" y="4887162"/>
            <a:ext cx="360040" cy="3240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1"/>
            <a:endCxn id="28" idx="2"/>
          </p:cNvCxnSpPr>
          <p:nvPr/>
        </p:nvCxnSpPr>
        <p:spPr>
          <a:xfrm rot="16200000" flipV="1">
            <a:off x="6732240" y="4041068"/>
            <a:ext cx="360040" cy="20162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5" idx="0"/>
            <a:endCxn id="28" idx="1"/>
          </p:cNvCxnSpPr>
          <p:nvPr/>
        </p:nvCxnSpPr>
        <p:spPr>
          <a:xfrm rot="16200000" flipH="1">
            <a:off x="3095836" y="2672916"/>
            <a:ext cx="864096" cy="1800200"/>
          </a:xfrm>
          <a:prstGeom prst="bentConnector4">
            <a:avLst>
              <a:gd name="adj1" fmla="val -26455"/>
              <a:gd name="adj2" fmla="val 79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n 37"/>
          <p:cNvSpPr/>
          <p:nvPr/>
        </p:nvSpPr>
        <p:spPr>
          <a:xfrm>
            <a:off x="6732240" y="6309320"/>
            <a:ext cx="1368152" cy="451048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48" name="Oval 47"/>
          <p:cNvSpPr/>
          <p:nvPr/>
        </p:nvSpPr>
        <p:spPr>
          <a:xfrm>
            <a:off x="2051720" y="1916832"/>
            <a:ext cx="2952328" cy="43204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WICID </a:t>
            </a:r>
            <a:r>
              <a:rPr lang="en-GB" dirty="0" err="1" smtClean="0"/>
              <a:t>RESTful</a:t>
            </a:r>
            <a:r>
              <a:rPr lang="en-GB" dirty="0" smtClean="0"/>
              <a:t> API?</a:t>
            </a:r>
            <a:endParaRPr lang="en-GB" dirty="0"/>
          </a:p>
        </p:txBody>
      </p:sp>
      <p:sp>
        <p:nvSpPr>
          <p:cNvPr id="53" name="Rectangle 52"/>
          <p:cNvSpPr/>
          <p:nvPr/>
        </p:nvSpPr>
        <p:spPr>
          <a:xfrm>
            <a:off x="5580112" y="1628800"/>
            <a:ext cx="2232248" cy="11521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WICID application</a:t>
            </a:r>
            <a:endParaRPr lang="en-GB" dirty="0"/>
          </a:p>
        </p:txBody>
      </p:sp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4868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" name="Straight Arrow Connector 70"/>
          <p:cNvCxnSpPr>
            <a:stCxn id="28" idx="0"/>
            <a:endCxn id="48" idx="4"/>
          </p:cNvCxnSpPr>
          <p:nvPr/>
        </p:nvCxnSpPr>
        <p:spPr>
          <a:xfrm rot="16200000" flipV="1">
            <a:off x="4319972" y="1556792"/>
            <a:ext cx="792088" cy="237626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28" idx="0"/>
            <a:endCxn id="53" idx="2"/>
          </p:cNvCxnSpPr>
          <p:nvPr/>
        </p:nvCxnSpPr>
        <p:spPr>
          <a:xfrm rot="5400000" flipH="1" flipV="1">
            <a:off x="6120172" y="2564904"/>
            <a:ext cx="360040" cy="79208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8" idx="0"/>
            <a:endCxn id="61448" idx="2"/>
          </p:cNvCxnSpPr>
          <p:nvPr/>
        </p:nvCxnSpPr>
        <p:spPr>
          <a:xfrm rot="16200000" flipV="1">
            <a:off x="2993833" y="1382781"/>
            <a:ext cx="568052" cy="50005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3" idx="0"/>
            <a:endCxn id="61449" idx="2"/>
          </p:cNvCxnSpPr>
          <p:nvPr/>
        </p:nvCxnSpPr>
        <p:spPr>
          <a:xfrm rot="16200000" flipV="1">
            <a:off x="5514113" y="446677"/>
            <a:ext cx="640060" cy="1724186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3" idx="0"/>
            <a:endCxn id="61450" idx="2"/>
          </p:cNvCxnSpPr>
          <p:nvPr/>
        </p:nvCxnSpPr>
        <p:spPr>
          <a:xfrm rot="16200000" flipV="1">
            <a:off x="6198189" y="1130753"/>
            <a:ext cx="640060" cy="35603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6838" y="3219822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645024"/>
            <a:ext cx="8572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212976"/>
            <a:ext cx="11715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19868" cy="812038"/>
          </a:xfrm>
        </p:spPr>
        <p:txBody>
          <a:bodyPr>
            <a:normAutofit/>
          </a:bodyPr>
          <a:lstStyle/>
          <a:p>
            <a:r>
              <a:rPr lang="en-GB" b="1" dirty="0" smtClean="0"/>
              <a:t>ONS web environment</a:t>
            </a:r>
            <a:endParaRPr lang="en-GB" b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03648" y="908720"/>
          <a:ext cx="6408711" cy="5756900"/>
        </p:xfrm>
        <a:graphic>
          <a:graphicData uri="http://schemas.openxmlformats.org/presentationml/2006/ole">
            <p:oleObj spid="_x0000_s1026" name="Visio" r:id="rId3" imgW="8105013" imgH="7281410" progId="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714356"/>
            <a:ext cx="8186766" cy="571504"/>
          </a:xfrm>
        </p:spPr>
        <p:txBody>
          <a:bodyPr>
            <a:noAutofit/>
          </a:bodyPr>
          <a:lstStyle/>
          <a:p>
            <a:pPr lvl="0"/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 Assembly and storage of large volume of origin-destination data sets</a:t>
            </a:r>
            <a:r>
              <a:rPr lang="en-GB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7920880" cy="4896272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CIDER’s audit of interaction data from various sources</a:t>
            </a:r>
          </a:p>
          <a:p>
            <a:pPr algn="ctr">
              <a:lnSpc>
                <a:spcPct val="90000"/>
              </a:lnSpc>
              <a:buNone/>
            </a:pPr>
            <a:endParaRPr lang="en-GB" sz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GB" sz="2800" b="1" i="1" dirty="0" smtClean="0"/>
              <a:t>Censuses </a:t>
            </a:r>
            <a:r>
              <a:rPr lang="en-GB" sz="2800" b="1" i="1" dirty="0"/>
              <a:t>of Population</a:t>
            </a:r>
            <a:r>
              <a:rPr lang="en-GB" sz="2800" b="1" dirty="0"/>
              <a:t> </a:t>
            </a:r>
            <a:r>
              <a:rPr lang="en-GB" sz="2800" dirty="0"/>
              <a:t>– </a:t>
            </a:r>
            <a:r>
              <a:rPr lang="en-GB" sz="2800" dirty="0" smtClean="0"/>
              <a:t>comprehensive, reliable </a:t>
            </a:r>
            <a:r>
              <a:rPr lang="en-GB" sz="2800" dirty="0"/>
              <a:t>migration and commuting data, particularly for flows within and between small areas</a:t>
            </a:r>
          </a:p>
          <a:p>
            <a:pPr>
              <a:lnSpc>
                <a:spcPct val="90000"/>
              </a:lnSpc>
            </a:pPr>
            <a:r>
              <a:rPr lang="en-GB" sz="2800" b="1" i="1" dirty="0"/>
              <a:t>Administrative records</a:t>
            </a:r>
            <a:r>
              <a:rPr lang="en-GB" sz="2800" b="1" dirty="0"/>
              <a:t> </a:t>
            </a:r>
            <a:r>
              <a:rPr lang="en-GB" sz="2800" dirty="0"/>
              <a:t>– collection of records arising from some transaction, </a:t>
            </a:r>
            <a:r>
              <a:rPr lang="en-GB" sz="2800" dirty="0" smtClean="0"/>
              <a:t>registration </a:t>
            </a:r>
            <a:r>
              <a:rPr lang="en-GB" sz="2800" dirty="0"/>
              <a:t>or record of service delivery</a:t>
            </a:r>
          </a:p>
          <a:p>
            <a:pPr>
              <a:lnSpc>
                <a:spcPct val="90000"/>
              </a:lnSpc>
            </a:pPr>
            <a:r>
              <a:rPr lang="en-GB" sz="2800" b="1" i="1" dirty="0"/>
              <a:t>Social surveys</a:t>
            </a:r>
            <a:r>
              <a:rPr lang="en-GB" sz="2800" b="1" dirty="0"/>
              <a:t> </a:t>
            </a:r>
            <a:r>
              <a:rPr lang="en-GB" sz="2800" dirty="0"/>
              <a:t>– </a:t>
            </a:r>
            <a:r>
              <a:rPr lang="en-GB" sz="2800" dirty="0" smtClean="0"/>
              <a:t>population samples allowing </a:t>
            </a:r>
            <a:r>
              <a:rPr lang="en-GB" sz="2800" dirty="0"/>
              <a:t>useful cross-classification at national (regional) </a:t>
            </a:r>
            <a:r>
              <a:rPr lang="en-GB" sz="2800" dirty="0" smtClean="0"/>
              <a:t>level</a:t>
            </a:r>
          </a:p>
          <a:p>
            <a:pPr>
              <a:lnSpc>
                <a:spcPct val="90000"/>
              </a:lnSpc>
              <a:buNone/>
            </a:pPr>
            <a:endParaRPr lang="en-GB" sz="2200" dirty="0" smtClean="0"/>
          </a:p>
          <a:p>
            <a:pPr>
              <a:lnSpc>
                <a:spcPct val="90000"/>
              </a:lnSpc>
              <a:buNone/>
            </a:pPr>
            <a:r>
              <a:rPr lang="en-GB" sz="2200" dirty="0" smtClean="0"/>
              <a:t>See  Dennett, A., Duke-Williams, O. and Stillwell, J. (2007) Interaction data sets in the UK: An audit, </a:t>
            </a:r>
            <a:r>
              <a:rPr lang="en-GB" sz="2200" i="1" dirty="0" smtClean="0"/>
              <a:t>Working Paper 07/05</a:t>
            </a:r>
            <a:r>
              <a:rPr lang="en-GB" sz="2200" dirty="0" smtClean="0"/>
              <a:t>, School of Geography, University of Leeds (http://www.geog.leeds.ac.uk/research/wpapers)</a:t>
            </a:r>
          </a:p>
          <a:p>
            <a:pPr>
              <a:lnSpc>
                <a:spcPct val="90000"/>
              </a:lnSpc>
            </a:pP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CIDER’s interaction data sets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91264" cy="516861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GB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Census data sets</a:t>
            </a:r>
          </a:p>
          <a:p>
            <a:pPr>
              <a:buNone/>
            </a:pPr>
            <a:endParaRPr lang="en-GB" sz="3400" dirty="0" smtClean="0"/>
          </a:p>
          <a:p>
            <a:pPr>
              <a:buNone/>
            </a:pPr>
            <a:r>
              <a:rPr lang="en-GB" sz="3400" b="1" dirty="0" smtClean="0">
                <a:solidFill>
                  <a:srgbClr val="002060"/>
                </a:solidFill>
              </a:rPr>
              <a:t>Origin-Destination Statistics</a:t>
            </a:r>
          </a:p>
          <a:p>
            <a:r>
              <a:rPr lang="en-GB" sz="3400" dirty="0" smtClean="0"/>
              <a:t>1981 SMS Set 2 and SWS Set C (County/region level)</a:t>
            </a:r>
          </a:p>
          <a:p>
            <a:r>
              <a:rPr lang="en-GB" sz="3400" dirty="0" smtClean="0"/>
              <a:t>1991 SMS Sets 1 and 2,  SWS Sets A-C and Table 100 (students)</a:t>
            </a:r>
          </a:p>
          <a:p>
            <a:r>
              <a:rPr lang="en-GB" sz="3400" dirty="0" smtClean="0"/>
              <a:t>2001 SMS Sets 1 and 2, SWS/STS Levels 1-3 (and postal sectors)</a:t>
            </a:r>
          </a:p>
          <a:p>
            <a:pPr>
              <a:buNone/>
            </a:pPr>
            <a:endParaRPr lang="en-GB" sz="3400" dirty="0" smtClean="0"/>
          </a:p>
          <a:p>
            <a:pPr>
              <a:buNone/>
            </a:pPr>
            <a:r>
              <a:rPr lang="en-GB" sz="3400" b="1" dirty="0" smtClean="0">
                <a:solidFill>
                  <a:srgbClr val="002060"/>
                </a:solidFill>
              </a:rPr>
              <a:t>Commissioned Tables</a:t>
            </a:r>
          </a:p>
          <a:p>
            <a:r>
              <a:rPr lang="en-GB" sz="3400" dirty="0" smtClean="0"/>
              <a:t>Set of tables from 2001 Census including, for example:</a:t>
            </a:r>
          </a:p>
          <a:p>
            <a:pPr>
              <a:buNone/>
            </a:pPr>
            <a:r>
              <a:rPr lang="en-GB" sz="3400" dirty="0" smtClean="0"/>
              <a:t>	C0649: Commuters by religion at district level</a:t>
            </a:r>
          </a:p>
          <a:p>
            <a:pPr>
              <a:buNone/>
            </a:pPr>
            <a:r>
              <a:rPr lang="en-GB" sz="3400" dirty="0" smtClean="0"/>
              <a:t>	C0711: Migrants by ethnic group and age at district level</a:t>
            </a:r>
          </a:p>
          <a:p>
            <a:pPr>
              <a:buNone/>
            </a:pPr>
            <a:r>
              <a:rPr lang="en-GB" sz="3400" dirty="0" smtClean="0"/>
              <a:t>	C0723: Migrants by age and ethnic group at region/ward level</a:t>
            </a:r>
            <a:endParaRPr lang="en-GB" sz="3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CIDER’s interaction data sets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11256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GB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Derived or estimated data</a:t>
            </a:r>
          </a:p>
          <a:p>
            <a:pPr algn="ctr">
              <a:buNone/>
            </a:pPr>
            <a:endParaRPr lang="en-GB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000" b="1" dirty="0" smtClean="0">
                <a:solidFill>
                  <a:srgbClr val="002060"/>
                </a:solidFill>
              </a:rPr>
              <a:t>SMSGAPS: </a:t>
            </a:r>
            <a:r>
              <a:rPr lang="en-GB" sz="3000" dirty="0" smtClean="0"/>
              <a:t>Counts for </a:t>
            </a:r>
            <a:r>
              <a:rPr lang="en-GB" sz="3000" i="1" dirty="0" smtClean="0"/>
              <a:t>SMS Set 2 Tables 3-10 </a:t>
            </a:r>
            <a:r>
              <a:rPr lang="en-GB" sz="3000" dirty="0" smtClean="0"/>
              <a:t>derived by Rees and Duke Williams that include estimates of suppressed values</a:t>
            </a:r>
          </a:p>
          <a:p>
            <a:r>
              <a:rPr lang="en-GB" sz="3000" b="1" dirty="0" smtClean="0">
                <a:solidFill>
                  <a:srgbClr val="002060"/>
                </a:solidFill>
              </a:rPr>
              <a:t>MIGPOP:</a:t>
            </a:r>
            <a:r>
              <a:rPr lang="en-GB" sz="3000" dirty="0" smtClean="0"/>
              <a:t> Counts for </a:t>
            </a:r>
            <a:r>
              <a:rPr lang="en-GB" sz="3000" i="1" dirty="0" smtClean="0"/>
              <a:t>SMS Set 2 Table 3 </a:t>
            </a:r>
            <a:r>
              <a:rPr lang="en-GB" sz="3000" dirty="0" smtClean="0"/>
              <a:t>derived by Simpson and Middleton that adjust for under-enumeration</a:t>
            </a:r>
          </a:p>
          <a:p>
            <a:r>
              <a:rPr lang="en-GB" sz="3000" b="1" dirty="0" smtClean="0">
                <a:solidFill>
                  <a:srgbClr val="002060"/>
                </a:solidFill>
              </a:rPr>
              <a:t>1981 SMS Set 2 (wards) and SWS Set C (wards): </a:t>
            </a:r>
            <a:r>
              <a:rPr lang="en-GB" sz="3000" dirty="0" smtClean="0"/>
              <a:t>re-estimated for 1991 and 2001 geography by Boyle and Feng</a:t>
            </a:r>
          </a:p>
          <a:p>
            <a:r>
              <a:rPr lang="en-GB" sz="3000" b="1" dirty="0" smtClean="0">
                <a:solidFill>
                  <a:srgbClr val="002060"/>
                </a:solidFill>
              </a:rPr>
              <a:t>1991 SMS Set 1 (wards) and SWS Set C (wards): </a:t>
            </a:r>
            <a:r>
              <a:rPr lang="en-GB" sz="3000" dirty="0" smtClean="0"/>
              <a:t>re-estimated for 2001 geography by Boyle and Feng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CIDER’s interaction data sets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 data</a:t>
            </a:r>
          </a:p>
          <a:p>
            <a:r>
              <a:rPr lang="en-GB" dirty="0" smtClean="0"/>
              <a:t>Patient register/NHSCR flows between local authority districts in England and Wales, 1999-2008 (rounded) – estimated and supplied by ONS</a:t>
            </a:r>
          </a:p>
          <a:p>
            <a:r>
              <a:rPr lang="en-GB" dirty="0" smtClean="0"/>
              <a:t>Inter-NUTS2 region migration estimates for UK, mid 1999-2000 to mid 2006-2007 – estimated and supplied by Rees and Dennett (DEMIFER project)</a:t>
            </a:r>
          </a:p>
          <a:p>
            <a:r>
              <a:rPr lang="en-GB" dirty="0" smtClean="0"/>
              <a:t>Inter-NUTS2 region migration estimates for UK, calendar year 2000 to 2006-2007 – estimated and supplied by Rees and Dennett (DEMIFER project)</a:t>
            </a:r>
          </a:p>
          <a:p>
            <a:r>
              <a:rPr lang="en-GB" dirty="0" smtClean="0"/>
              <a:t>Inter-region migration by age, sex and ethnicity for Britain, 1991-1999 and 2000-2007 estimated and supplied by Raymer and </a:t>
            </a:r>
            <a:r>
              <a:rPr lang="en-GB" dirty="0" err="1" smtClean="0"/>
              <a:t>Giuletti</a:t>
            </a:r>
            <a:r>
              <a:rPr lang="en-GB" dirty="0" smtClean="0"/>
              <a:t> (ESRC project)</a:t>
            </a:r>
          </a:p>
          <a:p>
            <a:r>
              <a:rPr lang="en-GB" dirty="0" smtClean="0"/>
              <a:t>Inter-county migration by age, sex and ethnicity, 1999-2007, estimated and supplied by Raymer and </a:t>
            </a:r>
            <a:r>
              <a:rPr lang="en-GB" dirty="0" err="1" smtClean="0"/>
              <a:t>Giuletti</a:t>
            </a:r>
            <a:r>
              <a:rPr lang="en-GB" dirty="0" smtClean="0"/>
              <a:t> (ESRC project)</a:t>
            </a:r>
          </a:p>
          <a:p>
            <a:r>
              <a:rPr lang="en-GB" dirty="0" smtClean="0"/>
              <a:t>Inter-county migration by age, sex and economic activity , 1999-2007, estimated and supplied by Raymer and </a:t>
            </a:r>
            <a:r>
              <a:rPr lang="en-GB" dirty="0" err="1" smtClean="0"/>
              <a:t>Giuletti</a:t>
            </a:r>
            <a:r>
              <a:rPr lang="en-GB" dirty="0" smtClean="0"/>
              <a:t> (ESRC project)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 Development of important online interface to the Census interaction data sets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 cstate="print"/>
          <a:srcRect t="17287" r="1285" b="17819"/>
          <a:stretch>
            <a:fillRect/>
          </a:stretch>
        </p:blipFill>
        <p:spPr bwMode="auto">
          <a:xfrm>
            <a:off x="161142" y="2132856"/>
            <a:ext cx="87016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5856" y="1484784"/>
            <a:ext cx="2838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CIDER Home Page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6165304"/>
            <a:ext cx="5591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Need to be a registered user of census data</a:t>
            </a:r>
            <a:endParaRPr lang="en-GB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1835</Words>
  <Application>Microsoft Office PowerPoint</Application>
  <PresentationFormat>On-screen Show (4:3)</PresentationFormat>
  <Paragraphs>229</Paragraphs>
  <Slides>47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Office Theme</vt:lpstr>
      <vt:lpstr>Chart</vt:lpstr>
      <vt:lpstr>Visio</vt:lpstr>
      <vt:lpstr> </vt:lpstr>
      <vt:lpstr>Slide 2</vt:lpstr>
      <vt:lpstr>Presentation</vt:lpstr>
      <vt:lpstr>1. What has CIDER achieved over the last 5 years?</vt:lpstr>
      <vt:lpstr>1.1 Assembly and storage of large volume of origin-destination data sets </vt:lpstr>
      <vt:lpstr>CIDER’s interaction data sets</vt:lpstr>
      <vt:lpstr>CIDER’s interaction data sets</vt:lpstr>
      <vt:lpstr>CIDER’s interaction data sets</vt:lpstr>
      <vt:lpstr>1.2 Development of important online interface to the Census interaction data sets  </vt:lpstr>
      <vt:lpstr>WICID Query Interface</vt:lpstr>
      <vt:lpstr>Data selection</vt:lpstr>
      <vt:lpstr>Geography selection</vt:lpstr>
      <vt:lpstr>Map Selection Tool</vt:lpstr>
      <vt:lpstr>Map Selection Tool (detail)</vt:lpstr>
      <vt:lpstr>Postcode based selection</vt:lpstr>
      <vt:lpstr>Finalise Screen</vt:lpstr>
      <vt:lpstr>Example of simple query and data extracted</vt:lpstr>
      <vt:lpstr>Analysis functions for use on extracted data</vt:lpstr>
      <vt:lpstr>Help System opening inside a new browser window</vt:lpstr>
      <vt:lpstr>1.3  Provision of training and advice to users</vt:lpstr>
      <vt:lpstr>2.  How have the interaction data sets been used in research?</vt:lpstr>
      <vt:lpstr>2.2 CIDER research</vt:lpstr>
      <vt:lpstr>Example 1:  Migration patterns based on Vickers et al. (2003) district classification </vt:lpstr>
      <vt:lpstr>Example 2:  Migration-based District Classification for GB </vt:lpstr>
      <vt:lpstr>Example 3:  What processes of white migration are taking place in London at ward level?  </vt:lpstr>
      <vt:lpstr>Are the same processes of migration apparent for Black migrants in London?  </vt:lpstr>
      <vt:lpstr>Are the same processes of migration apparent for Chinese migrants in London?</vt:lpstr>
      <vt:lpstr>Example 4:  Comparison of PR/NHSCR and Census migration at district  level, England and Wales, 2000-01</vt:lpstr>
      <vt:lpstr>Slide 29</vt:lpstr>
      <vt:lpstr>3. What potential does the 2011 Census provide for data provision and research?</vt:lpstr>
      <vt:lpstr>3.1 Questions in 2011 are the same as in 2001 for migration and commuting</vt:lpstr>
      <vt:lpstr>Migration tables in SMS still under review but look as though they are going to be the same</vt:lpstr>
      <vt:lpstr>Same with commuting tables SWS/STS</vt:lpstr>
      <vt:lpstr>New geography of commuting destinations:  Workplace Zones (WPZs)</vt:lpstr>
      <vt:lpstr>3.2  What about statistical disclosure control?</vt:lpstr>
      <vt:lpstr>3.3  What new questions enable further ‘interaction’ data to be generated?</vt:lpstr>
      <vt:lpstr>Student ‘migration’ picked up by separate questions</vt:lpstr>
      <vt:lpstr>Questions about international immigration</vt:lpstr>
      <vt:lpstr>4. Conclusions:   How will CIDER develop in the future?</vt:lpstr>
      <vt:lpstr>Slide 40</vt:lpstr>
      <vt:lpstr>Some challenges for WICID</vt:lpstr>
      <vt:lpstr>Improved data divisions</vt:lpstr>
      <vt:lpstr>Slide 43</vt:lpstr>
      <vt:lpstr>Changing access arrangements</vt:lpstr>
      <vt:lpstr>The benefits of an API based system</vt:lpstr>
      <vt:lpstr>Slide 46</vt:lpstr>
      <vt:lpstr>ONS web environment</vt:lpstr>
    </vt:vector>
  </TitlesOfParts>
  <Company>University of Leeds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geo6jchs</dc:creator>
  <cp:lastModifiedBy>Oliver Duke-Williams</cp:lastModifiedBy>
  <cp:revision>159</cp:revision>
  <dcterms:created xsi:type="dcterms:W3CDTF">2011-02-22T14:36:59Z</dcterms:created>
  <dcterms:modified xsi:type="dcterms:W3CDTF">2011-03-31T14:09:11Z</dcterms:modified>
</cp:coreProperties>
</file>