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7" r:id="rId3"/>
    <p:sldId id="259" r:id="rId4"/>
    <p:sldId id="260" r:id="rId5"/>
    <p:sldId id="261" r:id="rId6"/>
    <p:sldId id="262" r:id="rId7"/>
    <p:sldId id="264" r:id="rId8"/>
    <p:sldId id="265" r:id="rId9"/>
    <p:sldId id="278" r:id="rId10"/>
    <p:sldId id="258" r:id="rId11"/>
    <p:sldId id="266" r:id="rId12"/>
    <p:sldId id="280" r:id="rId13"/>
    <p:sldId id="279" r:id="rId14"/>
    <p:sldId id="263" r:id="rId15"/>
    <p:sldId id="267" r:id="rId16"/>
    <p:sldId id="268" r:id="rId17"/>
    <p:sldId id="274" r:id="rId18"/>
    <p:sldId id="275" r:id="rId19"/>
    <p:sldId id="257" r:id="rId20"/>
    <p:sldId id="269" r:id="rId21"/>
    <p:sldId id="270" r:id="rId22"/>
    <p:sldId id="271" r:id="rId23"/>
    <p:sldId id="282" r:id="rId24"/>
    <p:sldId id="283" r:id="rId25"/>
    <p:sldId id="281" r:id="rId26"/>
    <p:sldId id="276" r:id="rId27"/>
    <p:sldId id="284" r:id="rId28"/>
    <p:sldId id="285" r:id="rId29"/>
    <p:sldId id="286" r:id="rId30"/>
    <p:sldId id="287" r:id="rId31"/>
    <p:sldId id="288" r:id="rId32"/>
    <p:sldId id="289" r:id="rId33"/>
    <p:sldId id="293" r:id="rId34"/>
    <p:sldId id="294" r:id="rId35"/>
    <p:sldId id="295" r:id="rId36"/>
    <p:sldId id="296" r:id="rId37"/>
    <p:sldId id="290" r:id="rId38"/>
    <p:sldId id="291" r:id="rId39"/>
    <p:sldId id="272" r:id="rId40"/>
    <p:sldId id="273" r:id="rId41"/>
    <p:sldId id="292" r:id="rId4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St%20Andrews%20workshop%20June%202010\Flows%20byCIDERclasses.csv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P2N2\shared\Earth&amp;Environment\Geography\Research\Projects\Cider\Adam%20-%20Analysis%20and%20Other\PhD\Chapter%207%20-%20monitoring%20migration%20between%20censuses\Patient_Reg_by_classification_output_v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2N2\shared\Earth&amp;Environment\Geography\Research\Projects\Cider\Adam%20-%20Analysis%20and%20Other\PhD\Chapter%207%20-%20monitoring%20migration%20between%20censuses\Patient_Reg_by_classification_output_v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2N2\shared\Earth&amp;Environment\Geography\Research\Projects\Cider\Adam%20-%20Analysis%20and%20Other\PhD\Chapter%207%20-%20monitoring%20migration%20between%20censuses\Patient_Reg_by_classification_output_v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2N2\shared\Earth&amp;Environment\Geography\Research\Projects\Cider\Adam%20-%20Analysis%20and%20Other\PhD\Chapter%207%20-%20monitoring%20migration%20between%20censuses\Patient_Reg_by_classification_output_v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P2N2\shared\Earth&amp;Environment\Geography\Research\Projects\Cider\Adam%20-%20Analysis%20and%20Other\PhD\Chapter%207%20-%20monitoring%20migration%20between%20censuses\Patient_Reg_by_classification_output_v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FP2N2\shared\Earth&amp;Environment\Geography\Research\Projects\Cider\Adam%20-%20Analysis%20and%20Other\PhD\Chapter%207%20-%20monitoring%20migration%20between%20censuses\Patient_Reg_by_classification_output_v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2N2\shared\Earth&amp;Environment\Geography\Research\Projects\Cider\Adam%20-%20Analysis%20and%20Other\PhD\Chapter%207%20-%20monitoring%20migration%20between%20censuses\Patient_Reg_by_classification_output_v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2N2\shared\Earth&amp;Environment\Geography\Research\Projects\Cider\Adam%20-%20Analysis%20and%20Other\PhD\Chapter%207%20-%20monitoring%20migration%20between%20censuses\Patient_Reg_by_classification_output_v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2N2\shared\Earth&amp;Environment\Geography\Research\Projects\Cider\Adam%20-%20Analysis%20and%20Other\PhD\Chapter%207%20-%20monitoring%20migration%20between%20censuses\Patient_Reg_by_classification_output_v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2N2\shared\Earth&amp;Environment\Geography\Research\Projects\Cider\Adam%20-%20Analysis%20and%20Other\PhD\Chapter%207%20-%20monitoring%20migration%20between%20censuses\Patient_Reg_by_classification_output_v4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P2N2\shared\Earth&amp;Environment\Geography\Research\Projects\Cider\Adam%20-%20Analysis%20and%20Other\PhD\Chapter%207%20-%20monitoring%20migration%20between%20censuses\Patient_Reg_by_classification_output_v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2N2\shared\Earth&amp;Environment\Geography\Research\Projects\Cider\Adam%20-%20Analysis%20and%20Other\PhD\Chapter%207%20-%20monitoring%20migration%20between%20censuses\Patient_Reg_by_classification_output_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0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'Flows byCIDERclasses'!$M$6</c:f>
              <c:strCache>
                <c:ptCount val="1"/>
                <c:pt idx="0">
                  <c:v>Coastal and Rural Retirement Migrants</c:v>
                </c:pt>
              </c:strCache>
            </c:strRef>
          </c:tx>
          <c:spPr>
            <a:ln>
              <a:solidFill>
                <a:srgbClr val="C0504D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numRef>
              <c:f>'Flows byCIDERclasses'!$N$5:$W$5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'Flows byCIDERclasses'!$N$6:$W$6</c:f>
              <c:numCache>
                <c:formatCode>General</c:formatCode>
                <c:ptCount val="10"/>
                <c:pt idx="0">
                  <c:v>47580</c:v>
                </c:pt>
                <c:pt idx="1">
                  <c:v>65470</c:v>
                </c:pt>
                <c:pt idx="2">
                  <c:v>64440</c:v>
                </c:pt>
                <c:pt idx="3">
                  <c:v>76240</c:v>
                </c:pt>
                <c:pt idx="4">
                  <c:v>72790</c:v>
                </c:pt>
                <c:pt idx="5">
                  <c:v>74070</c:v>
                </c:pt>
                <c:pt idx="6">
                  <c:v>52760</c:v>
                </c:pt>
                <c:pt idx="7">
                  <c:v>43620</c:v>
                </c:pt>
                <c:pt idx="8">
                  <c:v>51800</c:v>
                </c:pt>
                <c:pt idx="9">
                  <c:v>39560</c:v>
                </c:pt>
              </c:numCache>
            </c:numRef>
          </c:val>
        </c:ser>
        <c:ser>
          <c:idx val="1"/>
          <c:order val="1"/>
          <c:tx>
            <c:strRef>
              <c:f>'Flows byCIDERclasses'!$M$7</c:f>
              <c:strCache>
                <c:ptCount val="1"/>
                <c:pt idx="0">
                  <c:v>Sedentary Middle-Class Britain</c:v>
                </c:pt>
              </c:strCache>
            </c:strRef>
          </c:tx>
          <c:spPr>
            <a:ln>
              <a:solidFill>
                <a:srgbClr val="F79646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numRef>
              <c:f>'Flows byCIDERclasses'!$N$5:$W$5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'Flows byCIDERclasses'!$N$7:$W$7</c:f>
              <c:numCache>
                <c:formatCode>General</c:formatCode>
                <c:ptCount val="10"/>
                <c:pt idx="0">
                  <c:v>6310</c:v>
                </c:pt>
                <c:pt idx="1">
                  <c:v>8280</c:v>
                </c:pt>
                <c:pt idx="2">
                  <c:v>6480</c:v>
                </c:pt>
                <c:pt idx="3">
                  <c:v>7780</c:v>
                </c:pt>
                <c:pt idx="4">
                  <c:v>8470</c:v>
                </c:pt>
                <c:pt idx="5">
                  <c:v>8890</c:v>
                </c:pt>
                <c:pt idx="6">
                  <c:v>8340</c:v>
                </c:pt>
                <c:pt idx="7">
                  <c:v>6810</c:v>
                </c:pt>
                <c:pt idx="8">
                  <c:v>10550</c:v>
                </c:pt>
                <c:pt idx="9">
                  <c:v>9010</c:v>
                </c:pt>
              </c:numCache>
            </c:numRef>
          </c:val>
        </c:ser>
        <c:ser>
          <c:idx val="2"/>
          <c:order val="2"/>
          <c:tx>
            <c:strRef>
              <c:f>'Flows byCIDERclasses'!$M$8</c:f>
              <c:strCache>
                <c:ptCount val="1"/>
                <c:pt idx="0">
                  <c:v>Student Towns</c:v>
                </c:pt>
              </c:strCache>
            </c:strRef>
          </c:tx>
          <c:spPr>
            <a:ln>
              <a:solidFill>
                <a:srgbClr val="F4EE00"/>
              </a:solidFill>
            </a:ln>
          </c:spPr>
          <c:marker>
            <c:symbol val="none"/>
          </c:marker>
          <c:cat>
            <c:numRef>
              <c:f>'Flows byCIDERclasses'!$N$5:$W$5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'Flows byCIDERclasses'!$N$8:$W$8</c:f>
              <c:numCache>
                <c:formatCode>General</c:formatCode>
                <c:ptCount val="10"/>
                <c:pt idx="0">
                  <c:v>-31710</c:v>
                </c:pt>
                <c:pt idx="1">
                  <c:v>-36800</c:v>
                </c:pt>
                <c:pt idx="2">
                  <c:v>-38620</c:v>
                </c:pt>
                <c:pt idx="3">
                  <c:v>-41120</c:v>
                </c:pt>
                <c:pt idx="4">
                  <c:v>-38540</c:v>
                </c:pt>
                <c:pt idx="5">
                  <c:v>-38800</c:v>
                </c:pt>
                <c:pt idx="6">
                  <c:v>-23120</c:v>
                </c:pt>
                <c:pt idx="7">
                  <c:v>-24710</c:v>
                </c:pt>
                <c:pt idx="8">
                  <c:v>-41410</c:v>
                </c:pt>
                <c:pt idx="9">
                  <c:v>-30870</c:v>
                </c:pt>
              </c:numCache>
            </c:numRef>
          </c:val>
        </c:ser>
        <c:ser>
          <c:idx val="3"/>
          <c:order val="3"/>
          <c:tx>
            <c:strRef>
              <c:f>'Flows byCIDERclasses'!$M$9</c:f>
              <c:strCache>
                <c:ptCount val="1"/>
                <c:pt idx="0">
                  <c:v>Intermediate Single Migrants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'Flows byCIDERclasses'!$N$5:$W$5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'Flows byCIDERclasses'!$N$9:$W$9</c:f>
              <c:numCache>
                <c:formatCode>General</c:formatCode>
                <c:ptCount val="10"/>
                <c:pt idx="0">
                  <c:v>5850</c:v>
                </c:pt>
                <c:pt idx="1">
                  <c:v>4580</c:v>
                </c:pt>
                <c:pt idx="2">
                  <c:v>2410</c:v>
                </c:pt>
                <c:pt idx="3">
                  <c:v>-2760</c:v>
                </c:pt>
                <c:pt idx="4">
                  <c:v>-5020</c:v>
                </c:pt>
                <c:pt idx="5">
                  <c:v>-7270</c:v>
                </c:pt>
                <c:pt idx="6">
                  <c:v>-3060</c:v>
                </c:pt>
                <c:pt idx="7">
                  <c:v>-3080</c:v>
                </c:pt>
                <c:pt idx="8">
                  <c:v>-2220</c:v>
                </c:pt>
                <c:pt idx="9">
                  <c:v>4590</c:v>
                </c:pt>
              </c:numCache>
            </c:numRef>
          </c:val>
        </c:ser>
        <c:ser>
          <c:idx val="4"/>
          <c:order val="4"/>
          <c:tx>
            <c:strRef>
              <c:f>'Flows byCIDERclasses'!$M$10</c:f>
              <c:strCache>
                <c:ptCount val="1"/>
                <c:pt idx="0">
                  <c:v>Constrained, Working-Class, Local Britain</c:v>
                </c:pt>
              </c:strCache>
            </c:strRef>
          </c:tx>
          <c:spPr>
            <a:ln>
              <a:solidFill>
                <a:srgbClr val="4BACC6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numRef>
              <c:f>'Flows byCIDERclasses'!$N$5:$W$5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'Flows byCIDERclasses'!$N$10:$W$10</c:f>
              <c:numCache>
                <c:formatCode>General</c:formatCode>
                <c:ptCount val="10"/>
                <c:pt idx="0">
                  <c:v>-17910</c:v>
                </c:pt>
                <c:pt idx="1">
                  <c:v>-17640</c:v>
                </c:pt>
                <c:pt idx="2">
                  <c:v>-7400</c:v>
                </c:pt>
                <c:pt idx="3">
                  <c:v>-420</c:v>
                </c:pt>
                <c:pt idx="4">
                  <c:v>11200</c:v>
                </c:pt>
                <c:pt idx="5">
                  <c:v>7140</c:v>
                </c:pt>
                <c:pt idx="6">
                  <c:v>2010</c:v>
                </c:pt>
                <c:pt idx="7">
                  <c:v>-4300</c:v>
                </c:pt>
                <c:pt idx="8">
                  <c:v>-4660</c:v>
                </c:pt>
                <c:pt idx="9">
                  <c:v>-5020</c:v>
                </c:pt>
              </c:numCache>
            </c:numRef>
          </c:val>
        </c:ser>
        <c:ser>
          <c:idx val="5"/>
          <c:order val="5"/>
          <c:tx>
            <c:strRef>
              <c:f>'Flows byCIDERclasses'!$M$11</c:f>
              <c:strCache>
                <c:ptCount val="1"/>
                <c:pt idx="0">
                  <c:v>Footloose, Middle-Class, Commuter Britain</c:v>
                </c:pt>
              </c:strCache>
            </c:strRef>
          </c:tx>
          <c:spPr>
            <a:ln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numRef>
              <c:f>'Flows byCIDERclasses'!$N$5:$W$5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'Flows byCIDERclasses'!$N$11:$W$11</c:f>
              <c:numCache>
                <c:formatCode>General</c:formatCode>
                <c:ptCount val="10"/>
                <c:pt idx="0">
                  <c:v>1780</c:v>
                </c:pt>
                <c:pt idx="1">
                  <c:v>-5350</c:v>
                </c:pt>
                <c:pt idx="2">
                  <c:v>-2860</c:v>
                </c:pt>
                <c:pt idx="3">
                  <c:v>1060</c:v>
                </c:pt>
                <c:pt idx="4">
                  <c:v>6370</c:v>
                </c:pt>
                <c:pt idx="5">
                  <c:v>8750</c:v>
                </c:pt>
                <c:pt idx="6">
                  <c:v>9290</c:v>
                </c:pt>
                <c:pt idx="7">
                  <c:v>17420</c:v>
                </c:pt>
                <c:pt idx="8">
                  <c:v>21070</c:v>
                </c:pt>
                <c:pt idx="9">
                  <c:v>18830</c:v>
                </c:pt>
              </c:numCache>
            </c:numRef>
          </c:val>
        </c:ser>
        <c:ser>
          <c:idx val="6"/>
          <c:order val="6"/>
          <c:tx>
            <c:strRef>
              <c:f>'Flows byCIDERclasses'!$M$12</c:f>
              <c:strCache>
                <c:ptCount val="1"/>
                <c:pt idx="0">
                  <c:v>Dynamic London</c:v>
                </c:pt>
              </c:strCache>
            </c:strRef>
          </c:tx>
          <c:spPr>
            <a:ln>
              <a:solidFill>
                <a:srgbClr val="8064A2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numRef>
              <c:f>'Flows byCIDERclasses'!$N$5:$W$5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'Flows byCIDERclasses'!$N$12:$W$12</c:f>
              <c:numCache>
                <c:formatCode>General</c:formatCode>
                <c:ptCount val="10"/>
                <c:pt idx="0">
                  <c:v>-55840</c:v>
                </c:pt>
                <c:pt idx="1">
                  <c:v>-70230</c:v>
                </c:pt>
                <c:pt idx="2">
                  <c:v>-69440</c:v>
                </c:pt>
                <c:pt idx="3">
                  <c:v>-95990</c:v>
                </c:pt>
                <c:pt idx="4">
                  <c:v>-109310</c:v>
                </c:pt>
                <c:pt idx="5">
                  <c:v>-108800</c:v>
                </c:pt>
                <c:pt idx="6">
                  <c:v>-87050</c:v>
                </c:pt>
                <c:pt idx="7">
                  <c:v>-77760</c:v>
                </c:pt>
                <c:pt idx="8">
                  <c:v>-81190</c:v>
                </c:pt>
                <c:pt idx="9">
                  <c:v>-72920</c:v>
                </c:pt>
              </c:numCache>
            </c:numRef>
          </c:val>
        </c:ser>
        <c:ser>
          <c:idx val="7"/>
          <c:order val="7"/>
          <c:tx>
            <c:strRef>
              <c:f>'Flows byCIDERclasses'!$M$13</c:f>
              <c:strCache>
                <c:ptCount val="1"/>
                <c:pt idx="0">
                  <c:v>Successful Family In-migrants</c:v>
                </c:pt>
              </c:strCache>
            </c:strRef>
          </c:tx>
          <c:spPr>
            <a:ln>
              <a:solidFill>
                <a:sysClr val="window" lastClr="FFFFFF">
                  <a:lumMod val="65000"/>
                </a:sysClr>
              </a:solidFill>
            </a:ln>
          </c:spPr>
          <c:marker>
            <c:symbol val="none"/>
          </c:marker>
          <c:cat>
            <c:numRef>
              <c:f>'Flows byCIDERclasses'!$N$5:$W$5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'Flows byCIDERclasses'!$N$13:$W$13</c:f>
              <c:numCache>
                <c:formatCode>General</c:formatCode>
                <c:ptCount val="10"/>
                <c:pt idx="0">
                  <c:v>43940</c:v>
                </c:pt>
                <c:pt idx="1">
                  <c:v>51690</c:v>
                </c:pt>
                <c:pt idx="2">
                  <c:v>44990</c:v>
                </c:pt>
                <c:pt idx="3">
                  <c:v>55210</c:v>
                </c:pt>
                <c:pt idx="4">
                  <c:v>54040</c:v>
                </c:pt>
                <c:pt idx="5">
                  <c:v>56020</c:v>
                </c:pt>
                <c:pt idx="6">
                  <c:v>40830</c:v>
                </c:pt>
                <c:pt idx="7">
                  <c:v>42000</c:v>
                </c:pt>
                <c:pt idx="8">
                  <c:v>46060</c:v>
                </c:pt>
                <c:pt idx="9">
                  <c:v>36820</c:v>
                </c:pt>
              </c:numCache>
            </c:numRef>
          </c:val>
        </c:ser>
        <c:marker val="1"/>
        <c:axId val="44414080"/>
        <c:axId val="44415616"/>
      </c:lineChart>
      <c:catAx>
        <c:axId val="44414080"/>
        <c:scaling>
          <c:orientation val="minMax"/>
        </c:scaling>
        <c:axPos val="b"/>
        <c:numFmt formatCode="General" sourceLinked="1"/>
        <c:tickLblPos val="low"/>
        <c:crossAx val="44415616"/>
        <c:crosses val="autoZero"/>
        <c:auto val="1"/>
        <c:lblAlgn val="ctr"/>
        <c:lblOffset val="100"/>
      </c:catAx>
      <c:valAx>
        <c:axId val="44415616"/>
        <c:scaling>
          <c:orientation val="minMax"/>
        </c:scaling>
        <c:axPos val="l"/>
        <c:majorGridlines/>
        <c:numFmt formatCode="General" sourceLinked="1"/>
        <c:tickLblPos val="nextTo"/>
        <c:crossAx val="444140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7.1204918829590763E-2"/>
          <c:y val="3.0210937918474505E-2"/>
          <c:w val="0.77836201030426755"/>
          <c:h val="0.72064941882264755"/>
        </c:manualLayout>
      </c:layout>
      <c:barChart>
        <c:barDir val="col"/>
        <c:grouping val="clustered"/>
        <c:ser>
          <c:idx val="0"/>
          <c:order val="0"/>
          <c:tx>
            <c:strRef>
              <c:f>Net_by_year!$FG$94</c:f>
              <c:strCache>
                <c:ptCount val="1"/>
                <c:pt idx="0">
                  <c:v>1999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Net_by_year!$FG$95:$FG$102</c:f>
              <c:numCache>
                <c:formatCode>0.00</c:formatCode>
                <c:ptCount val="8"/>
                <c:pt idx="0">
                  <c:v>10.750249437700651</c:v>
                </c:pt>
                <c:pt idx="1">
                  <c:v>-3.6779187251147281E-2</c:v>
                </c:pt>
                <c:pt idx="2">
                  <c:v>-14.750415973377704</c:v>
                </c:pt>
                <c:pt idx="3">
                  <c:v>-4.8391531481990704</c:v>
                </c:pt>
                <c:pt idx="4">
                  <c:v>-2.1654850161924357</c:v>
                </c:pt>
                <c:pt idx="5">
                  <c:v>0.16200703573412353</c:v>
                </c:pt>
                <c:pt idx="6">
                  <c:v>-3.9457406584328272</c:v>
                </c:pt>
                <c:pt idx="7">
                  <c:v>9.3545170010851209</c:v>
                </c:pt>
              </c:numCache>
            </c:numRef>
          </c:val>
        </c:ser>
        <c:ser>
          <c:idx val="1"/>
          <c:order val="1"/>
          <c:tx>
            <c:strRef>
              <c:f>Net_by_year!$FH$94</c:f>
              <c:strCache>
                <c:ptCount val="1"/>
                <c:pt idx="0">
                  <c:v>2000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Net_by_year!$FH$95:$FH$102</c:f>
              <c:numCache>
                <c:formatCode>0.00</c:formatCode>
                <c:ptCount val="8"/>
                <c:pt idx="0">
                  <c:v>13.289472750370818</c:v>
                </c:pt>
                <c:pt idx="1">
                  <c:v>6.0533370207255577E-2</c:v>
                </c:pt>
                <c:pt idx="2">
                  <c:v>-16.66332330324304</c:v>
                </c:pt>
                <c:pt idx="3">
                  <c:v>-6.2553016828567518</c:v>
                </c:pt>
                <c:pt idx="4">
                  <c:v>-3.262791745840659</c:v>
                </c:pt>
                <c:pt idx="5">
                  <c:v>0.15605826394216349</c:v>
                </c:pt>
                <c:pt idx="6">
                  <c:v>-4.7215005100516816</c:v>
                </c:pt>
                <c:pt idx="7">
                  <c:v>10.209604012508139</c:v>
                </c:pt>
              </c:numCache>
            </c:numRef>
          </c:val>
        </c:ser>
        <c:ser>
          <c:idx val="2"/>
          <c:order val="2"/>
          <c:tx>
            <c:strRef>
              <c:f>Net_by_year!$FI$94</c:f>
              <c:strCache>
                <c:ptCount val="1"/>
                <c:pt idx="0">
                  <c:v>2001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Net_by_year!$FI$95:$FI$102</c:f>
              <c:numCache>
                <c:formatCode>0.00</c:formatCode>
                <c:ptCount val="8"/>
                <c:pt idx="0">
                  <c:v>11.853616295551126</c:v>
                </c:pt>
                <c:pt idx="1">
                  <c:v>0.22880344120375568</c:v>
                </c:pt>
                <c:pt idx="2">
                  <c:v>-15.909167651527959</c:v>
                </c:pt>
                <c:pt idx="3">
                  <c:v>-5.3529411764705808</c:v>
                </c:pt>
                <c:pt idx="4">
                  <c:v>-2.7308711478961802</c:v>
                </c:pt>
                <c:pt idx="5">
                  <c:v>0.42104642323520974</c:v>
                </c:pt>
                <c:pt idx="6">
                  <c:v>-4.25049750871041</c:v>
                </c:pt>
                <c:pt idx="7">
                  <c:v>8.6176820339449609</c:v>
                </c:pt>
              </c:numCache>
            </c:numRef>
          </c:val>
        </c:ser>
        <c:ser>
          <c:idx val="3"/>
          <c:order val="3"/>
          <c:tx>
            <c:strRef>
              <c:f>Net_by_year!$FJ$94</c:f>
              <c:strCache>
                <c:ptCount val="1"/>
                <c:pt idx="0">
                  <c:v>2002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Net_by_year!$FJ$95:$FJ$102</c:f>
              <c:numCache>
                <c:formatCode>0.00</c:formatCode>
                <c:ptCount val="8"/>
                <c:pt idx="0">
                  <c:v>12.885028505508709</c:v>
                </c:pt>
                <c:pt idx="1">
                  <c:v>0.48073360778420932</c:v>
                </c:pt>
                <c:pt idx="2">
                  <c:v>-18.04284985546672</c:v>
                </c:pt>
                <c:pt idx="3">
                  <c:v>-5.8373010474765286</c:v>
                </c:pt>
                <c:pt idx="4">
                  <c:v>-3.5041173004388</c:v>
                </c:pt>
                <c:pt idx="5">
                  <c:v>-0.12856336139486371</c:v>
                </c:pt>
                <c:pt idx="6">
                  <c:v>-4.5668710631353155</c:v>
                </c:pt>
                <c:pt idx="7">
                  <c:v>9.692758526932721</c:v>
                </c:pt>
              </c:numCache>
            </c:numRef>
          </c:val>
        </c:ser>
        <c:ser>
          <c:idx val="4"/>
          <c:order val="4"/>
          <c:tx>
            <c:strRef>
              <c:f>Net_by_year!$FK$94</c:f>
              <c:strCache>
                <c:ptCount val="1"/>
                <c:pt idx="0">
                  <c:v>2003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Net_by_year!$FK$95:$FK$102</c:f>
              <c:numCache>
                <c:formatCode>0.00</c:formatCode>
                <c:ptCount val="8"/>
                <c:pt idx="0">
                  <c:v>11.288197543457008</c:v>
                </c:pt>
                <c:pt idx="1">
                  <c:v>0.8683596158799507</c:v>
                </c:pt>
                <c:pt idx="2">
                  <c:v>-17.173801807948148</c:v>
                </c:pt>
                <c:pt idx="3">
                  <c:v>-4.1703495379670548</c:v>
                </c:pt>
                <c:pt idx="4">
                  <c:v>-3.3882997405648552</c:v>
                </c:pt>
                <c:pt idx="5">
                  <c:v>0.38821058980738726</c:v>
                </c:pt>
                <c:pt idx="6">
                  <c:v>-5.0301112969030264</c:v>
                </c:pt>
                <c:pt idx="7">
                  <c:v>8.7666673345583277</c:v>
                </c:pt>
              </c:numCache>
            </c:numRef>
          </c:val>
        </c:ser>
        <c:ser>
          <c:idx val="5"/>
          <c:order val="5"/>
          <c:tx>
            <c:strRef>
              <c:f>Net_by_year!$FL$94</c:f>
              <c:strCache>
                <c:ptCount val="1"/>
                <c:pt idx="0">
                  <c:v>2004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Net_by_year!$FL$95:$FL$102</c:f>
              <c:numCache>
                <c:formatCode>0.00</c:formatCode>
                <c:ptCount val="8"/>
                <c:pt idx="0">
                  <c:v>11.616985762154473</c:v>
                </c:pt>
                <c:pt idx="1">
                  <c:v>0.60953881898956774</c:v>
                </c:pt>
                <c:pt idx="2">
                  <c:v>-17.522715583747601</c:v>
                </c:pt>
                <c:pt idx="3">
                  <c:v>-3.5013821245228383</c:v>
                </c:pt>
                <c:pt idx="4">
                  <c:v>-3.8481874046874482</c:v>
                </c:pt>
                <c:pt idx="5">
                  <c:v>0.16525335700390942</c:v>
                </c:pt>
                <c:pt idx="6">
                  <c:v>-5.6298055006562437</c:v>
                </c:pt>
                <c:pt idx="7">
                  <c:v>9.3478430526417284</c:v>
                </c:pt>
              </c:numCache>
            </c:numRef>
          </c:val>
        </c:ser>
        <c:ser>
          <c:idx val="6"/>
          <c:order val="6"/>
          <c:tx>
            <c:strRef>
              <c:f>Net_by_year!$FM$94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Net_by_year!$FM$95:$FM$102</c:f>
              <c:numCache>
                <c:formatCode>0.00</c:formatCode>
                <c:ptCount val="8"/>
                <c:pt idx="0">
                  <c:v>8.1730995978096814</c:v>
                </c:pt>
                <c:pt idx="1">
                  <c:v>-7.1138118098455147E-2</c:v>
                </c:pt>
                <c:pt idx="2">
                  <c:v>-14.010960780955632</c:v>
                </c:pt>
                <c:pt idx="3">
                  <c:v>-1.6500968366688205</c:v>
                </c:pt>
                <c:pt idx="4">
                  <c:v>-2.15203303320525</c:v>
                </c:pt>
                <c:pt idx="5">
                  <c:v>0.42756492480434327</c:v>
                </c:pt>
                <c:pt idx="6">
                  <c:v>-4.2375123113973654</c:v>
                </c:pt>
                <c:pt idx="7">
                  <c:v>7.3874295123558227</c:v>
                </c:pt>
              </c:numCache>
            </c:numRef>
          </c:val>
        </c:ser>
        <c:ser>
          <c:idx val="7"/>
          <c:order val="7"/>
          <c:tx>
            <c:strRef>
              <c:f>Net_by_year!$FN$94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Net_by_year!$FN$95:$FN$102</c:f>
              <c:numCache>
                <c:formatCode>0.00</c:formatCode>
                <c:ptCount val="8"/>
                <c:pt idx="0">
                  <c:v>8.2945660019778487</c:v>
                </c:pt>
                <c:pt idx="1">
                  <c:v>-9.026695173613436E-2</c:v>
                </c:pt>
                <c:pt idx="2">
                  <c:v>-14.441580756013746</c:v>
                </c:pt>
                <c:pt idx="3">
                  <c:v>-1.6299392097264438</c:v>
                </c:pt>
                <c:pt idx="4">
                  <c:v>-2.8610040627387407</c:v>
                </c:pt>
                <c:pt idx="5">
                  <c:v>0.55861755094150645</c:v>
                </c:pt>
                <c:pt idx="6">
                  <c:v>-4.240912227395806</c:v>
                </c:pt>
                <c:pt idx="7">
                  <c:v>7.5509994963820173</c:v>
                </c:pt>
              </c:numCache>
            </c:numRef>
          </c:val>
        </c:ser>
        <c:ser>
          <c:idx val="8"/>
          <c:order val="8"/>
          <c:tx>
            <c:strRef>
              <c:f>Net_by_year!$FO$94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Net_by_year!$FO$95:$FO$102</c:f>
              <c:numCache>
                <c:formatCode>0.00</c:formatCode>
                <c:ptCount val="8"/>
                <c:pt idx="0">
                  <c:v>9.3701260846607717</c:v>
                </c:pt>
                <c:pt idx="1">
                  <c:v>-0.47572480505205489</c:v>
                </c:pt>
                <c:pt idx="2">
                  <c:v>-15.178299814094984</c:v>
                </c:pt>
                <c:pt idx="3">
                  <c:v>-1.9009876844287306</c:v>
                </c:pt>
                <c:pt idx="4">
                  <c:v>-3.7716317176656506</c:v>
                </c:pt>
                <c:pt idx="5">
                  <c:v>0.15715349490279276</c:v>
                </c:pt>
                <c:pt idx="6">
                  <c:v>-4.8304646897082035</c:v>
                </c:pt>
                <c:pt idx="7">
                  <c:v>8.9283484948106828</c:v>
                </c:pt>
              </c:numCache>
            </c:numRef>
          </c:val>
        </c:ser>
        <c:ser>
          <c:idx val="9"/>
          <c:order val="9"/>
          <c:tx>
            <c:strRef>
              <c:f>Net_by_year!$FP$94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Net_by_year!$FP$95:$FP$102</c:f>
              <c:numCache>
                <c:formatCode>0.00</c:formatCode>
                <c:ptCount val="8"/>
                <c:pt idx="0">
                  <c:v>8.0899319971393577</c:v>
                </c:pt>
                <c:pt idx="1">
                  <c:v>-0.19002232493924917</c:v>
                </c:pt>
                <c:pt idx="2">
                  <c:v>-14.045055491137981</c:v>
                </c:pt>
                <c:pt idx="3">
                  <c:v>-1.8553791887125222</c:v>
                </c:pt>
                <c:pt idx="4">
                  <c:v>-2.6857571764196853</c:v>
                </c:pt>
                <c:pt idx="5">
                  <c:v>0.13371380125577173</c:v>
                </c:pt>
                <c:pt idx="6">
                  <c:v>-4.1446964709693228</c:v>
                </c:pt>
                <c:pt idx="7">
                  <c:v>7.3025677931372304</c:v>
                </c:pt>
              </c:numCache>
            </c:numRef>
          </c:val>
        </c:ser>
        <c:axId val="48285184"/>
        <c:axId val="48286720"/>
      </c:barChart>
      <c:catAx>
        <c:axId val="48285184"/>
        <c:scaling>
          <c:orientation val="minMax"/>
        </c:scaling>
        <c:axPos val="b"/>
        <c:numFmt formatCode="General" sourceLinked="1"/>
        <c:tickLblPos val="low"/>
        <c:txPr>
          <a:bodyPr rot="900000"/>
          <a:lstStyle/>
          <a:p>
            <a:pPr>
              <a:defRPr sz="1200"/>
            </a:pPr>
            <a:endParaRPr lang="en-US"/>
          </a:p>
        </c:txPr>
        <c:crossAx val="48286720"/>
        <c:crosses val="autoZero"/>
        <c:auto val="1"/>
        <c:lblAlgn val="ctr"/>
        <c:lblOffset val="100"/>
      </c:catAx>
      <c:valAx>
        <c:axId val="48286720"/>
        <c:scaling>
          <c:orientation val="minMax"/>
        </c:scaling>
        <c:axPos val="l"/>
        <c:majorGridlines/>
        <c:numFmt formatCode="0" sourceLinked="0"/>
        <c:tickLblPos val="nextTo"/>
        <c:crossAx val="48285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76782589676293"/>
          <c:y val="0.16962022604317317"/>
          <c:w val="8.5284703995333944E-2"/>
          <c:h val="0.49205206492045672"/>
        </c:manualLayout>
      </c:layout>
    </c:legend>
    <c:plotVisOnly val="1"/>
  </c:chart>
  <c:txPr>
    <a:bodyPr/>
    <a:lstStyle/>
    <a:p>
      <a:pPr>
        <a:defRPr sz="1400" b="1"/>
      </a:pPr>
      <a:endParaRPr lang="en-US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7.1204918829590763E-2"/>
          <c:y val="3.0210937918474505E-2"/>
          <c:w val="0.78694322931855765"/>
          <c:h val="0.75965997107504468"/>
        </c:manualLayout>
      </c:layout>
      <c:barChart>
        <c:barDir val="col"/>
        <c:grouping val="clustered"/>
        <c:ser>
          <c:idx val="0"/>
          <c:order val="0"/>
          <c:tx>
            <c:strRef>
              <c:f>Net_by_year!$FQ$94</c:f>
              <c:strCache>
                <c:ptCount val="1"/>
                <c:pt idx="0">
                  <c:v>1999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Net_by_year!$FQ$95:$FQ$102</c:f>
              <c:numCache>
                <c:formatCode>0.00</c:formatCode>
                <c:ptCount val="8"/>
                <c:pt idx="0">
                  <c:v>4.3538631006739363</c:v>
                </c:pt>
                <c:pt idx="1">
                  <c:v>0.12243592038893063</c:v>
                </c:pt>
                <c:pt idx="2">
                  <c:v>-13.95790097835755</c:v>
                </c:pt>
                <c:pt idx="3">
                  <c:v>5.0445986124876105</c:v>
                </c:pt>
                <c:pt idx="4">
                  <c:v>1.4934437543133197</c:v>
                </c:pt>
                <c:pt idx="5">
                  <c:v>4.1440730881724672</c:v>
                </c:pt>
                <c:pt idx="6">
                  <c:v>-5.8483234156935815</c:v>
                </c:pt>
                <c:pt idx="7">
                  <c:v>5.6626711598344865</c:v>
                </c:pt>
              </c:numCache>
            </c:numRef>
          </c:val>
        </c:ser>
        <c:ser>
          <c:idx val="1"/>
          <c:order val="1"/>
          <c:tx>
            <c:strRef>
              <c:f>Net_by_year!$FR$94</c:f>
              <c:strCache>
                <c:ptCount val="1"/>
                <c:pt idx="0">
                  <c:v>2000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Net_by_year!$FR$95:$FR$102</c:f>
              <c:numCache>
                <c:formatCode>0.00</c:formatCode>
                <c:ptCount val="8"/>
                <c:pt idx="0">
                  <c:v>5.2200346525220498</c:v>
                </c:pt>
                <c:pt idx="1">
                  <c:v>-0.15294481545610125</c:v>
                </c:pt>
                <c:pt idx="2">
                  <c:v>-14.752920035938915</c:v>
                </c:pt>
                <c:pt idx="3">
                  <c:v>3.8901152808437574</c:v>
                </c:pt>
                <c:pt idx="4">
                  <c:v>1.5791368476173837</c:v>
                </c:pt>
                <c:pt idx="5">
                  <c:v>4.3078588620421865</c:v>
                </c:pt>
                <c:pt idx="6">
                  <c:v>-5.9703379989518526</c:v>
                </c:pt>
                <c:pt idx="7">
                  <c:v>6.1662620976640143</c:v>
                </c:pt>
              </c:numCache>
            </c:numRef>
          </c:val>
        </c:ser>
        <c:ser>
          <c:idx val="2"/>
          <c:order val="2"/>
          <c:tx>
            <c:strRef>
              <c:f>Net_by_year!$FS$94</c:f>
              <c:strCache>
                <c:ptCount val="1"/>
                <c:pt idx="0">
                  <c:v>2001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Net_by_year!$FS$95:$FS$102</c:f>
              <c:numCache>
                <c:formatCode>0.00</c:formatCode>
                <c:ptCount val="8"/>
                <c:pt idx="0">
                  <c:v>5.0929066101532046</c:v>
                </c:pt>
                <c:pt idx="1">
                  <c:v>0.30451285808352418</c:v>
                </c:pt>
                <c:pt idx="2">
                  <c:v>-13.860283047274924</c:v>
                </c:pt>
                <c:pt idx="3">
                  <c:v>3.85507246376811</c:v>
                </c:pt>
                <c:pt idx="4">
                  <c:v>0.88181767012514312</c:v>
                </c:pt>
                <c:pt idx="5">
                  <c:v>3.444168546831869</c:v>
                </c:pt>
                <c:pt idx="6">
                  <c:v>-6.0080615415128324</c:v>
                </c:pt>
                <c:pt idx="7">
                  <c:v>5.7472807287461096</c:v>
                </c:pt>
              </c:numCache>
            </c:numRef>
          </c:val>
        </c:ser>
        <c:ser>
          <c:idx val="3"/>
          <c:order val="3"/>
          <c:tx>
            <c:strRef>
              <c:f>Net_by_year!$FT$94</c:f>
              <c:strCache>
                <c:ptCount val="1"/>
                <c:pt idx="0">
                  <c:v>2002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Net_by_year!$FT$95:$FT$102</c:f>
              <c:numCache>
                <c:formatCode>0.00</c:formatCode>
                <c:ptCount val="8"/>
                <c:pt idx="0">
                  <c:v>5.7933882991938974</c:v>
                </c:pt>
                <c:pt idx="1">
                  <c:v>0.37877735999955625</c:v>
                </c:pt>
                <c:pt idx="2">
                  <c:v>-15.389040266424479</c:v>
                </c:pt>
                <c:pt idx="3">
                  <c:v>3.4120171673819746</c:v>
                </c:pt>
                <c:pt idx="4">
                  <c:v>8.4576877738837361E-2</c:v>
                </c:pt>
                <c:pt idx="5">
                  <c:v>3.873863306643285</c:v>
                </c:pt>
                <c:pt idx="6">
                  <c:v>-6.0516893997593879</c:v>
                </c:pt>
                <c:pt idx="7">
                  <c:v>6.0996933887456697</c:v>
                </c:pt>
              </c:numCache>
            </c:numRef>
          </c:val>
        </c:ser>
        <c:ser>
          <c:idx val="4"/>
          <c:order val="4"/>
          <c:tx>
            <c:strRef>
              <c:f>Net_by_year!$FU$94</c:f>
              <c:strCache>
                <c:ptCount val="1"/>
                <c:pt idx="0">
                  <c:v>2003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Net_by_year!$FU$95:$FU$102</c:f>
              <c:numCache>
                <c:formatCode>0.00</c:formatCode>
                <c:ptCount val="8"/>
                <c:pt idx="0">
                  <c:v>5.3102303707064058</c:v>
                </c:pt>
                <c:pt idx="1">
                  <c:v>0.6447367839999294</c:v>
                </c:pt>
                <c:pt idx="2">
                  <c:v>-15.3916488875343</c:v>
                </c:pt>
                <c:pt idx="3">
                  <c:v>4.0711090181304463</c:v>
                </c:pt>
                <c:pt idx="4">
                  <c:v>0.3063516917421204</c:v>
                </c:pt>
                <c:pt idx="5">
                  <c:v>2.7677098492190604</c:v>
                </c:pt>
                <c:pt idx="6">
                  <c:v>-5.8210791719950006</c:v>
                </c:pt>
                <c:pt idx="7">
                  <c:v>5.5929061670256903</c:v>
                </c:pt>
              </c:numCache>
            </c:numRef>
          </c:val>
        </c:ser>
        <c:ser>
          <c:idx val="5"/>
          <c:order val="5"/>
          <c:tx>
            <c:strRef>
              <c:f>Net_by_year!$FV$94</c:f>
              <c:strCache>
                <c:ptCount val="1"/>
                <c:pt idx="0">
                  <c:v>2004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Net_by_year!$FV$95:$FV$102</c:f>
              <c:numCache>
                <c:formatCode>0.00</c:formatCode>
                <c:ptCount val="8"/>
                <c:pt idx="0">
                  <c:v>4.7145264235703817</c:v>
                </c:pt>
                <c:pt idx="1">
                  <c:v>0.70659842423073893</c:v>
                </c:pt>
                <c:pt idx="2">
                  <c:v>-14.475695505961498</c:v>
                </c:pt>
                <c:pt idx="3">
                  <c:v>4.208574739281576</c:v>
                </c:pt>
                <c:pt idx="4">
                  <c:v>0.71370204491151135</c:v>
                </c:pt>
                <c:pt idx="5">
                  <c:v>2.1329946105936735</c:v>
                </c:pt>
                <c:pt idx="6">
                  <c:v>-5.9901739386935011</c:v>
                </c:pt>
                <c:pt idx="7">
                  <c:v>5.7055058427618679</c:v>
                </c:pt>
              </c:numCache>
            </c:numRef>
          </c:val>
        </c:ser>
        <c:ser>
          <c:idx val="6"/>
          <c:order val="6"/>
          <c:tx>
            <c:strRef>
              <c:f>Net_by_year!$FW$94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Net_by_year!$FW$95:$FW$102</c:f>
              <c:numCache>
                <c:formatCode>0.00</c:formatCode>
                <c:ptCount val="8"/>
                <c:pt idx="0">
                  <c:v>3.6922213220570272</c:v>
                </c:pt>
                <c:pt idx="1">
                  <c:v>0.15277514424249017</c:v>
                </c:pt>
                <c:pt idx="2">
                  <c:v>-11.609860012172851</c:v>
                </c:pt>
                <c:pt idx="3">
                  <c:v>3.8577291381668948</c:v>
                </c:pt>
                <c:pt idx="4">
                  <c:v>0.47570697473382195</c:v>
                </c:pt>
                <c:pt idx="5">
                  <c:v>2.5957323107009382</c:v>
                </c:pt>
                <c:pt idx="6">
                  <c:v>-4.6951356225183245</c:v>
                </c:pt>
                <c:pt idx="7">
                  <c:v>4.1762737149217415</c:v>
                </c:pt>
              </c:numCache>
            </c:numRef>
          </c:val>
        </c:ser>
        <c:ser>
          <c:idx val="7"/>
          <c:order val="7"/>
          <c:tx>
            <c:strRef>
              <c:f>Net_by_year!$FX$94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Net_by_year!$FX$95:$FX$102</c:f>
              <c:numCache>
                <c:formatCode>0.00</c:formatCode>
                <c:ptCount val="8"/>
                <c:pt idx="0">
                  <c:v>3.3761861580483146</c:v>
                </c:pt>
                <c:pt idx="1">
                  <c:v>-0.16595075866262959</c:v>
                </c:pt>
                <c:pt idx="2">
                  <c:v>-10.660832830416426</c:v>
                </c:pt>
                <c:pt idx="3">
                  <c:v>4.5474860335195473</c:v>
                </c:pt>
                <c:pt idx="4">
                  <c:v>-0.41992717909517058</c:v>
                </c:pt>
                <c:pt idx="5">
                  <c:v>3.2961489515380107</c:v>
                </c:pt>
                <c:pt idx="6">
                  <c:v>-4.8553284624314017</c:v>
                </c:pt>
                <c:pt idx="7">
                  <c:v>4.3155585233234746</c:v>
                </c:pt>
              </c:numCache>
            </c:numRef>
          </c:val>
        </c:ser>
        <c:ser>
          <c:idx val="8"/>
          <c:order val="8"/>
          <c:tx>
            <c:strRef>
              <c:f>Net_by_year!$FY$94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Net_by_year!$FY$95:$FY$102</c:f>
              <c:numCache>
                <c:formatCode>0.00</c:formatCode>
                <c:ptCount val="8"/>
                <c:pt idx="0">
                  <c:v>2.921337672266239</c:v>
                </c:pt>
                <c:pt idx="1">
                  <c:v>-9.9555600743913578E-2</c:v>
                </c:pt>
                <c:pt idx="2">
                  <c:v>-11.408450704225352</c:v>
                </c:pt>
                <c:pt idx="3">
                  <c:v>4.7197898423817861</c:v>
                </c:pt>
                <c:pt idx="4">
                  <c:v>0.17063580384301505</c:v>
                </c:pt>
                <c:pt idx="5">
                  <c:v>2.1601609024921946</c:v>
                </c:pt>
                <c:pt idx="6">
                  <c:v>-4.8363577928686761</c:v>
                </c:pt>
                <c:pt idx="7">
                  <c:v>5.2587369677422906</c:v>
                </c:pt>
              </c:numCache>
            </c:numRef>
          </c:val>
        </c:ser>
        <c:ser>
          <c:idx val="9"/>
          <c:order val="9"/>
          <c:tx>
            <c:strRef>
              <c:f>Net_by_year!$FZ$94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Net_by_year!$FZ$95:$FZ$102</c:f>
              <c:numCache>
                <c:formatCode>0.00</c:formatCode>
                <c:ptCount val="8"/>
                <c:pt idx="0">
                  <c:v>2.6902881000525225</c:v>
                </c:pt>
                <c:pt idx="1">
                  <c:v>-0.19520160862917038</c:v>
                </c:pt>
                <c:pt idx="2">
                  <c:v>-11.168057210965436</c:v>
                </c:pt>
                <c:pt idx="3">
                  <c:v>5.0192802056555283</c:v>
                </c:pt>
                <c:pt idx="4">
                  <c:v>0.36395079580650563</c:v>
                </c:pt>
                <c:pt idx="5">
                  <c:v>2.3951633153696053</c:v>
                </c:pt>
                <c:pt idx="6">
                  <c:v>-4.3826753188802758</c:v>
                </c:pt>
                <c:pt idx="7">
                  <c:v>4.1453483453549724</c:v>
                </c:pt>
              </c:numCache>
            </c:numRef>
          </c:val>
        </c:ser>
        <c:axId val="48371968"/>
        <c:axId val="48381952"/>
      </c:barChart>
      <c:catAx>
        <c:axId val="48371968"/>
        <c:scaling>
          <c:orientation val="minMax"/>
        </c:scaling>
        <c:axPos val="b"/>
        <c:numFmt formatCode="General" sourceLinked="1"/>
        <c:tickLblPos val="low"/>
        <c:txPr>
          <a:bodyPr rot="900000"/>
          <a:lstStyle/>
          <a:p>
            <a:pPr>
              <a:defRPr sz="1200" b="1"/>
            </a:pPr>
            <a:endParaRPr lang="en-US"/>
          </a:p>
        </c:txPr>
        <c:crossAx val="48381952"/>
        <c:crosses val="autoZero"/>
        <c:auto val="1"/>
        <c:lblAlgn val="ctr"/>
        <c:lblOffset val="100"/>
      </c:catAx>
      <c:valAx>
        <c:axId val="48381952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8371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841899970836933"/>
          <c:y val="0.21587872944453368"/>
          <c:w val="0.10534643239039557"/>
          <c:h val="0.49205206492045672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4.2927083818664703E-2"/>
          <c:y val="9.6131737972176931E-2"/>
          <c:w val="0.92929773719113562"/>
          <c:h val="0.83202316064286819"/>
        </c:manualLayout>
      </c:layout>
      <c:scatterChart>
        <c:scatterStyle val="smoothMarker"/>
        <c:ser>
          <c:idx val="8"/>
          <c:order val="2"/>
          <c:tx>
            <c:strRef>
              <c:f>Graphs!$B$27</c:f>
              <c:strCache>
                <c:ptCount val="1"/>
                <c:pt idx="0">
                  <c:v>Coastal and Rural Retirement Migrants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diamond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3356304671566641"/>
                  <c:y val="6.4746867981708534E-2"/>
                </c:manualLayout>
              </c:layout>
              <c:tx>
                <c:rich>
                  <a:bodyPr/>
                  <a:lstStyle/>
                  <a:p>
                    <a:r>
                      <a:rPr lang="en-US" b="0"/>
                      <a:t>2008</a:t>
                    </a:r>
                  </a:p>
                </c:rich>
              </c:tx>
              <c:showVal val="1"/>
            </c:dLbl>
            <c:delete val="1"/>
          </c:dLbls>
          <c:xVal>
            <c:numRef>
              <c:f>Graphs!$C$26:$L$26</c:f>
              <c:numCache>
                <c:formatCode>General</c:formatCode>
                <c:ptCount val="10"/>
                <c:pt idx="0">
                  <c:v>121.70080567637342</c:v>
                </c:pt>
                <c:pt idx="1">
                  <c:v>126.44195595813245</c:v>
                </c:pt>
                <c:pt idx="2">
                  <c:v>128.11276171018432</c:v>
                </c:pt>
                <c:pt idx="3">
                  <c:v>128.44109722516913</c:v>
                </c:pt>
                <c:pt idx="4">
                  <c:v>125.24674935845785</c:v>
                </c:pt>
                <c:pt idx="5">
                  <c:v>125.7908104243548</c:v>
                </c:pt>
                <c:pt idx="6">
                  <c:v>118.27136241208981</c:v>
                </c:pt>
                <c:pt idx="7">
                  <c:v>116.09463704665949</c:v>
                </c:pt>
                <c:pt idx="8">
                  <c:v>117.24969048141473</c:v>
                </c:pt>
                <c:pt idx="9">
                  <c:v>113.85256362535259</c:v>
                </c:pt>
              </c:numCache>
            </c:numRef>
          </c:xVal>
          <c:yVal>
            <c:numRef>
              <c:f>Graphs!$C$27:$L$27</c:f>
              <c:numCache>
                <c:formatCode>General</c:formatCode>
                <c:ptCount val="10"/>
                <c:pt idx="0">
                  <c:v>99.727130177196571</c:v>
                </c:pt>
                <c:pt idx="1">
                  <c:v>97.960988482406478</c:v>
                </c:pt>
                <c:pt idx="2">
                  <c:v>98.51926027716253</c:v>
                </c:pt>
                <c:pt idx="3">
                  <c:v>95.052019075782482</c:v>
                </c:pt>
                <c:pt idx="4">
                  <c:v>93.243768234493942</c:v>
                </c:pt>
                <c:pt idx="5">
                  <c:v>93.331838969544208</c:v>
                </c:pt>
                <c:pt idx="6">
                  <c:v>94.884278603191419</c:v>
                </c:pt>
                <c:pt idx="7">
                  <c:v>95.966547232750159</c:v>
                </c:pt>
                <c:pt idx="8">
                  <c:v>94.567141624358896</c:v>
                </c:pt>
                <c:pt idx="9">
                  <c:v>95.640681886673008</c:v>
                </c:pt>
              </c:numCache>
            </c:numRef>
          </c:yVal>
          <c:smooth val="1"/>
        </c:ser>
        <c:ser>
          <c:idx val="9"/>
          <c:order val="3"/>
          <c:tx>
            <c:strRef>
              <c:f>Graphs!$B$31</c:f>
              <c:strCache>
                <c:ptCount val="1"/>
                <c:pt idx="0">
                  <c:v>Dynamic London</c:v>
                </c:pt>
              </c:strCache>
            </c:strRef>
          </c:tx>
          <c:marker>
            <c:symbol val="diamond"/>
            <c:size val="5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/>
                      <a:t>1999</a:t>
                    </a:r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0"/>
                      <a:t>2008</a:t>
                    </a:r>
                  </a:p>
                </c:rich>
              </c:tx>
              <c:showVal val="1"/>
            </c:dLbl>
            <c:delete val="1"/>
          </c:dLbls>
          <c:xVal>
            <c:numRef>
              <c:f>Graphs!$C$30:$L$30</c:f>
              <c:numCache>
                <c:formatCode>General</c:formatCode>
                <c:ptCount val="10"/>
                <c:pt idx="0">
                  <c:v>84.349487060876498</c:v>
                </c:pt>
                <c:pt idx="1">
                  <c:v>80.312881035387278</c:v>
                </c:pt>
                <c:pt idx="2">
                  <c:v>80.145371445773009</c:v>
                </c:pt>
                <c:pt idx="3">
                  <c:v>74.923897955710913</c:v>
                </c:pt>
                <c:pt idx="4">
                  <c:v>74.520812361113983</c:v>
                </c:pt>
                <c:pt idx="5">
                  <c:v>75.283024386386273</c:v>
                </c:pt>
                <c:pt idx="6">
                  <c:v>80.370079490027948</c:v>
                </c:pt>
                <c:pt idx="7">
                  <c:v>82.59766485242217</c:v>
                </c:pt>
                <c:pt idx="8">
                  <c:v>81.425555711538379</c:v>
                </c:pt>
                <c:pt idx="9">
                  <c:v>85.002363453337864</c:v>
                </c:pt>
              </c:numCache>
            </c:numRef>
          </c:xVal>
          <c:yVal>
            <c:numRef>
              <c:f>Graphs!$C$31:$L$31</c:f>
              <c:numCache>
                <c:formatCode>General</c:formatCode>
                <c:ptCount val="10"/>
                <c:pt idx="0">
                  <c:v>108.31571884024918</c:v>
                </c:pt>
                <c:pt idx="1">
                  <c:v>109.70219924781419</c:v>
                </c:pt>
                <c:pt idx="2">
                  <c:v>109.21319884053557</c:v>
                </c:pt>
                <c:pt idx="3">
                  <c:v>114.90464810926912</c:v>
                </c:pt>
                <c:pt idx="4">
                  <c:v>120.59304323658917</c:v>
                </c:pt>
                <c:pt idx="5">
                  <c:v>121.55750849076328</c:v>
                </c:pt>
                <c:pt idx="6">
                  <c:v>118.61912553167096</c:v>
                </c:pt>
                <c:pt idx="7">
                  <c:v>116.81103788150067</c:v>
                </c:pt>
                <c:pt idx="8">
                  <c:v>115.64146488639786</c:v>
                </c:pt>
                <c:pt idx="9">
                  <c:v>115.83243889405864</c:v>
                </c:pt>
              </c:numCache>
            </c:numRef>
          </c:yVal>
          <c:smooth val="1"/>
        </c:ser>
        <c:ser>
          <c:idx val="10"/>
          <c:order val="4"/>
          <c:tx>
            <c:strRef>
              <c:f>Graphs!$B$39</c:f>
              <c:strCache>
                <c:ptCount val="1"/>
                <c:pt idx="0">
                  <c:v>Sedentary Middle-Class Britain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diamond"/>
            <c:size val="4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9"/>
              <c:layout>
                <c:manualLayout>
                  <c:x val="-1.577909270216962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0"/>
                      <a:t>2008</a:t>
                    </a:r>
                  </a:p>
                </c:rich>
              </c:tx>
              <c:showVal val="1"/>
            </c:dLbl>
            <c:delete val="1"/>
          </c:dLbls>
          <c:xVal>
            <c:numRef>
              <c:f>Graphs!$C$38:$L$38</c:f>
              <c:numCache>
                <c:formatCode>General</c:formatCode>
                <c:ptCount val="10"/>
                <c:pt idx="0">
                  <c:v>122.42344632078039</c:v>
                </c:pt>
                <c:pt idx="1">
                  <c:v>121.25230727080388</c:v>
                </c:pt>
                <c:pt idx="2">
                  <c:v>119.94705742311614</c:v>
                </c:pt>
                <c:pt idx="3">
                  <c:v>121.04914465258341</c:v>
                </c:pt>
                <c:pt idx="4">
                  <c:v>121.94211957118092</c:v>
                </c:pt>
                <c:pt idx="5">
                  <c:v>121.14914256143685</c:v>
                </c:pt>
                <c:pt idx="6">
                  <c:v>120.55377485563415</c:v>
                </c:pt>
                <c:pt idx="7">
                  <c:v>119.22770599710057</c:v>
                </c:pt>
                <c:pt idx="8">
                  <c:v>122.46804409914584</c:v>
                </c:pt>
                <c:pt idx="9">
                  <c:v>123.86123894180255</c:v>
                </c:pt>
              </c:numCache>
            </c:numRef>
          </c:xVal>
          <c:yVal>
            <c:numRef>
              <c:f>Graphs!$C$39:$L$39</c:f>
              <c:numCache>
                <c:formatCode>General</c:formatCode>
                <c:ptCount val="10"/>
                <c:pt idx="0">
                  <c:v>117.93210529725894</c:v>
                </c:pt>
                <c:pt idx="1">
                  <c:v>115.73958036052395</c:v>
                </c:pt>
                <c:pt idx="2">
                  <c:v>115.5598683252513</c:v>
                </c:pt>
                <c:pt idx="3">
                  <c:v>115.36712183899287</c:v>
                </c:pt>
                <c:pt idx="4">
                  <c:v>115.22173719965238</c:v>
                </c:pt>
                <c:pt idx="5">
                  <c:v>114.75426499730405</c:v>
                </c:pt>
                <c:pt idx="6">
                  <c:v>114.3922463364872</c:v>
                </c:pt>
                <c:pt idx="7">
                  <c:v>113.54442186287829</c:v>
                </c:pt>
                <c:pt idx="8">
                  <c:v>114.95935882451099</c:v>
                </c:pt>
                <c:pt idx="9">
                  <c:v>116.94596071354559</c:v>
                </c:pt>
              </c:numCache>
            </c:numRef>
          </c:yVal>
          <c:smooth val="1"/>
        </c:ser>
        <c:ser>
          <c:idx val="11"/>
          <c:order val="5"/>
          <c:tx>
            <c:strRef>
              <c:f>Graphs!$B$35</c:f>
              <c:strCache>
                <c:ptCount val="1"/>
                <c:pt idx="0">
                  <c:v>Intermediate Single Migrants</c:v>
                </c:pt>
              </c:strCache>
            </c:strRef>
          </c:tx>
          <c:spPr>
            <a:ln>
              <a:solidFill>
                <a:srgbClr val="00DE64"/>
              </a:solidFill>
            </a:ln>
          </c:spPr>
          <c:marker>
            <c:symbol val="diamond"/>
            <c:size val="4"/>
            <c:spPr>
              <a:solidFill>
                <a:srgbClr val="00DE64"/>
              </a:solidFill>
              <a:ln>
                <a:solidFill>
                  <a:srgbClr val="00DE64"/>
                </a:solidFill>
              </a:ln>
            </c:spPr>
          </c:marker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0"/>
                      <a:t>2008</a:t>
                    </a:r>
                  </a:p>
                </c:rich>
              </c:tx>
              <c:showVal val="1"/>
            </c:dLbl>
            <c:delete val="1"/>
          </c:dLbls>
          <c:xVal>
            <c:numRef>
              <c:f>Graphs!$C$34:$L$34</c:f>
              <c:numCache>
                <c:formatCode>General</c:formatCode>
                <c:ptCount val="10"/>
                <c:pt idx="0">
                  <c:v>120.49411185149854</c:v>
                </c:pt>
                <c:pt idx="1">
                  <c:v>120.8067844365609</c:v>
                </c:pt>
                <c:pt idx="2">
                  <c:v>119.54805214346754</c:v>
                </c:pt>
                <c:pt idx="3">
                  <c:v>118.40815340959882</c:v>
                </c:pt>
                <c:pt idx="4">
                  <c:v>118.92055743642362</c:v>
                </c:pt>
                <c:pt idx="5">
                  <c:v>119.06708698444164</c:v>
                </c:pt>
                <c:pt idx="6">
                  <c:v>121.25276718600725</c:v>
                </c:pt>
                <c:pt idx="7">
                  <c:v>121.51125711654119</c:v>
                </c:pt>
                <c:pt idx="8">
                  <c:v>122.55604463752314</c:v>
                </c:pt>
                <c:pt idx="9">
                  <c:v>123.67036383010549</c:v>
                </c:pt>
              </c:numCache>
            </c:numRef>
          </c:xVal>
          <c:yVal>
            <c:numRef>
              <c:f>Graphs!$C$35:$L$35</c:f>
              <c:numCache>
                <c:formatCode>General</c:formatCode>
                <c:ptCount val="10"/>
                <c:pt idx="0">
                  <c:v>117.20346782975044</c:v>
                </c:pt>
                <c:pt idx="1">
                  <c:v>118.11569521680957</c:v>
                </c:pt>
                <c:pt idx="2">
                  <c:v>118.21635055686933</c:v>
                </c:pt>
                <c:pt idx="3">
                  <c:v>120.00915968175973</c:v>
                </c:pt>
                <c:pt idx="4">
                  <c:v>121.33227169351981</c:v>
                </c:pt>
                <c:pt idx="5">
                  <c:v>123.15006553982785</c:v>
                </c:pt>
                <c:pt idx="6">
                  <c:v>123.08284211377105</c:v>
                </c:pt>
                <c:pt idx="7">
                  <c:v>123.71395154989386</c:v>
                </c:pt>
                <c:pt idx="8">
                  <c:v>123.78866376263782</c:v>
                </c:pt>
                <c:pt idx="9">
                  <c:v>120.72254096742638</c:v>
                </c:pt>
              </c:numCache>
            </c:numRef>
          </c:yVal>
          <c:smooth val="1"/>
        </c:ser>
        <c:ser>
          <c:idx val="12"/>
          <c:order val="6"/>
          <c:tx>
            <c:strRef>
              <c:f>Graphs!$B$29</c:f>
              <c:strCache>
                <c:ptCount val="1"/>
                <c:pt idx="0">
                  <c:v>Constrained, Working-Class, Local Britain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diamond"/>
            <c:size val="4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4BACC6">
                    <a:lumMod val="60000"/>
                    <a:lumOff val="40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2.8402366863905411E-2"/>
                  <c:y val="-2.2140217113593937E-2"/>
                </c:manualLayout>
              </c:layout>
              <c:tx>
                <c:rich>
                  <a:bodyPr/>
                  <a:lstStyle/>
                  <a:p>
                    <a:r>
                      <a:rPr lang="en-US" b="0"/>
                      <a:t>1999</a:t>
                    </a:r>
                  </a:p>
                </c:rich>
              </c:tx>
              <c:showVal val="1"/>
            </c:dLbl>
            <c:delete val="1"/>
          </c:dLbls>
          <c:xVal>
            <c:numRef>
              <c:f>Graphs!$C$28:$L$28</c:f>
              <c:numCache>
                <c:formatCode>General</c:formatCode>
                <c:ptCount val="10"/>
                <c:pt idx="0">
                  <c:v>58.390677497405079</c:v>
                </c:pt>
                <c:pt idx="1">
                  <c:v>58.037296688347944</c:v>
                </c:pt>
                <c:pt idx="2">
                  <c:v>59.9781177757271</c:v>
                </c:pt>
                <c:pt idx="3">
                  <c:v>60.841890634544896</c:v>
                </c:pt>
                <c:pt idx="4">
                  <c:v>62.532265850828914</c:v>
                </c:pt>
                <c:pt idx="5">
                  <c:v>62.253228246759292</c:v>
                </c:pt>
                <c:pt idx="6">
                  <c:v>61.060705555030495</c:v>
                </c:pt>
                <c:pt idx="7">
                  <c:v>59.486692279905256</c:v>
                </c:pt>
                <c:pt idx="8">
                  <c:v>58.869581346954163</c:v>
                </c:pt>
                <c:pt idx="9">
                  <c:v>60.159564207996844</c:v>
                </c:pt>
              </c:numCache>
            </c:numRef>
          </c:xVal>
          <c:yVal>
            <c:numRef>
              <c:f>Graphs!$C$29:$L$29</c:f>
              <c:numCache>
                <c:formatCode>General</c:formatCode>
                <c:ptCount val="10"/>
                <c:pt idx="0">
                  <c:v>62.954294050458778</c:v>
                </c:pt>
                <c:pt idx="1">
                  <c:v>62.31256820673029</c:v>
                </c:pt>
                <c:pt idx="2">
                  <c:v>61.741014978890007</c:v>
                </c:pt>
                <c:pt idx="3">
                  <c:v>60.672621995175042</c:v>
                </c:pt>
                <c:pt idx="4">
                  <c:v>59.28739981283212</c:v>
                </c:pt>
                <c:pt idx="5">
                  <c:v>58.897757558332152</c:v>
                </c:pt>
                <c:pt idx="6">
                  <c:v>60.03175905344392</c:v>
                </c:pt>
                <c:pt idx="7">
                  <c:v>59.829186027794329</c:v>
                </c:pt>
                <c:pt idx="8">
                  <c:v>59.726733211617379</c:v>
                </c:pt>
                <c:pt idx="9">
                  <c:v>61.480290703752608</c:v>
                </c:pt>
              </c:numCache>
            </c:numRef>
          </c:yVal>
          <c:smooth val="1"/>
        </c:ser>
        <c:ser>
          <c:idx val="13"/>
          <c:order val="7"/>
          <c:tx>
            <c:strRef>
              <c:f>Graphs!$B$43</c:f>
              <c:strCache>
                <c:ptCount val="1"/>
                <c:pt idx="0">
                  <c:v>Successful Family In-migrants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diamond"/>
            <c:size val="4"/>
            <c:spPr>
              <a:solidFill>
                <a:schemeClr val="bg1">
                  <a:lumMod val="50000"/>
                </a:scheme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</c:spPr>
          </c:marker>
          <c:dLbls>
            <c:dLbl>
              <c:idx val="0"/>
              <c:layout>
                <c:manualLayout>
                  <c:x val="-9.4674556213018048E-3"/>
                  <c:y val="-2.2140217113593919E-2"/>
                </c:manualLayout>
              </c:layout>
              <c:tx>
                <c:rich>
                  <a:bodyPr/>
                  <a:lstStyle/>
                  <a:p>
                    <a:r>
                      <a:rPr lang="en-US" b="0"/>
                      <a:t>1999</a:t>
                    </a:r>
                  </a:p>
                </c:rich>
              </c:tx>
              <c:showVal val="1"/>
            </c:dLbl>
            <c:dLbl>
              <c:idx val="9"/>
              <c:layout>
                <c:manualLayout>
                  <c:x val="-4.1025641025641033E-2"/>
                  <c:y val="2.4600241237326282E-2"/>
                </c:manualLayout>
              </c:layout>
              <c:tx>
                <c:rich>
                  <a:bodyPr/>
                  <a:lstStyle/>
                  <a:p>
                    <a:r>
                      <a:rPr lang="en-US" b="0"/>
                      <a:t>2008</a:t>
                    </a:r>
                  </a:p>
                </c:rich>
              </c:tx>
              <c:showVal val="1"/>
            </c:dLbl>
            <c:delete val="1"/>
          </c:dLbls>
          <c:xVal>
            <c:numRef>
              <c:f>Graphs!$C$42:$L$42</c:f>
              <c:numCache>
                <c:formatCode>General</c:formatCode>
                <c:ptCount val="10"/>
                <c:pt idx="0">
                  <c:v>155.79329863261128</c:v>
                </c:pt>
                <c:pt idx="1">
                  <c:v>157.24323319833039</c:v>
                </c:pt>
                <c:pt idx="2">
                  <c:v>153.20094977193818</c:v>
                </c:pt>
                <c:pt idx="3">
                  <c:v>156.28509828823547</c:v>
                </c:pt>
                <c:pt idx="4">
                  <c:v>153.0963690328108</c:v>
                </c:pt>
                <c:pt idx="5">
                  <c:v>153.79892741430623</c:v>
                </c:pt>
                <c:pt idx="6">
                  <c:v>146.60675126311327</c:v>
                </c:pt>
                <c:pt idx="7">
                  <c:v>147.73990784026776</c:v>
                </c:pt>
                <c:pt idx="8">
                  <c:v>149.33185147790127</c:v>
                </c:pt>
                <c:pt idx="9">
                  <c:v>144.6321608176745</c:v>
                </c:pt>
              </c:numCache>
            </c:numRef>
          </c:xVal>
          <c:yVal>
            <c:numRef>
              <c:f>Graphs!$C$43:$L$43</c:f>
              <c:numCache>
                <c:formatCode>General</c:formatCode>
                <c:ptCount val="10"/>
                <c:pt idx="0">
                  <c:v>128.78198506811592</c:v>
                </c:pt>
                <c:pt idx="1">
                  <c:v>126.32395918914852</c:v>
                </c:pt>
                <c:pt idx="2">
                  <c:v>126.34682024830992</c:v>
                </c:pt>
                <c:pt idx="3">
                  <c:v>124.28009492721922</c:v>
                </c:pt>
                <c:pt idx="4">
                  <c:v>121.67187565866362</c:v>
                </c:pt>
                <c:pt idx="5">
                  <c:v>121.85376818340823</c:v>
                </c:pt>
                <c:pt idx="6">
                  <c:v>122.16970290761228</c:v>
                </c:pt>
                <c:pt idx="7">
                  <c:v>122.72223071923041</c:v>
                </c:pt>
                <c:pt idx="8">
                  <c:v>123.19759074703556</c:v>
                </c:pt>
                <c:pt idx="9">
                  <c:v>122.59516933557602</c:v>
                </c:pt>
              </c:numCache>
            </c:numRef>
          </c:yVal>
          <c:smooth val="1"/>
        </c:ser>
        <c:ser>
          <c:idx val="14"/>
          <c:order val="8"/>
          <c:tx>
            <c:strRef>
              <c:f>Graphs!$B$41</c:f>
              <c:strCache>
                <c:ptCount val="1"/>
                <c:pt idx="0">
                  <c:v>Student Towns</c:v>
                </c:pt>
              </c:strCache>
            </c:strRef>
          </c:tx>
          <c:spPr>
            <a:ln>
              <a:solidFill>
                <a:srgbClr val="E7E200"/>
              </a:solidFill>
            </a:ln>
          </c:spPr>
          <c:marker>
            <c:symbol val="circle"/>
            <c:size val="4"/>
            <c:spPr>
              <a:solidFill>
                <a:srgbClr val="FFFF00"/>
              </a:solidFill>
              <a:ln>
                <a:solidFill>
                  <a:srgbClr val="E7E200"/>
                </a:solidFill>
              </a:ln>
            </c:spPr>
          </c:marker>
          <c:xVal>
            <c:numRef>
              <c:f>Graphs!$C$40:$L$40</c:f>
              <c:numCache>
                <c:formatCode>General</c:formatCode>
                <c:ptCount val="10"/>
                <c:pt idx="0">
                  <c:v>103.87711005467084</c:v>
                </c:pt>
                <c:pt idx="1">
                  <c:v>103.30735725276809</c:v>
                </c:pt>
                <c:pt idx="2">
                  <c:v>103.63902790812675</c:v>
                </c:pt>
                <c:pt idx="3">
                  <c:v>102.19916599412512</c:v>
                </c:pt>
                <c:pt idx="4">
                  <c:v>102.48801066343465</c:v>
                </c:pt>
                <c:pt idx="5">
                  <c:v>102.29539140029485</c:v>
                </c:pt>
                <c:pt idx="6">
                  <c:v>105.10274289995388</c:v>
                </c:pt>
                <c:pt idx="7">
                  <c:v>103.8128902078345</c:v>
                </c:pt>
                <c:pt idx="8">
                  <c:v>100.83959201576558</c:v>
                </c:pt>
                <c:pt idx="9">
                  <c:v>103.39725898520462</c:v>
                </c:pt>
              </c:numCache>
            </c:numRef>
          </c:xVal>
          <c:yVal>
            <c:numRef>
              <c:f>Graphs!$C$41:$L$41</c:f>
              <c:numCache>
                <c:formatCode>General</c:formatCode>
                <c:ptCount val="10"/>
                <c:pt idx="0">
                  <c:v>112.97464211260046</c:v>
                </c:pt>
                <c:pt idx="1">
                  <c:v>113.33687616064293</c:v>
                </c:pt>
                <c:pt idx="2">
                  <c:v>114.17955328288575</c:v>
                </c:pt>
                <c:pt idx="3">
                  <c:v>113.08039332796791</c:v>
                </c:pt>
                <c:pt idx="4">
                  <c:v>112.97319998283082</c:v>
                </c:pt>
                <c:pt idx="5">
                  <c:v>112.89662933857012</c:v>
                </c:pt>
                <c:pt idx="6">
                  <c:v>111.18058084272755</c:v>
                </c:pt>
                <c:pt idx="7">
                  <c:v>110.65179127666462</c:v>
                </c:pt>
                <c:pt idx="8">
                  <c:v>111.50477497358894</c:v>
                </c:pt>
                <c:pt idx="9">
                  <c:v>112.26869206828773</c:v>
                </c:pt>
              </c:numCache>
            </c:numRef>
          </c:yVal>
          <c:smooth val="1"/>
        </c:ser>
        <c:ser>
          <c:idx val="15"/>
          <c:order val="9"/>
          <c:tx>
            <c:strRef>
              <c:f>Graphs!$B$37</c:f>
              <c:strCache>
                <c:ptCount val="1"/>
                <c:pt idx="0">
                  <c:v>No cluster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xVal>
            <c:numRef>
              <c:f>Graphs!$C$36:$L$36</c:f>
              <c:numCache>
                <c:formatCode>General</c:formatCode>
                <c:ptCount val="10"/>
                <c:pt idx="0">
                  <c:v>20.949865731185053</c:v>
                </c:pt>
                <c:pt idx="1">
                  <c:v>19.129576568273983</c:v>
                </c:pt>
                <c:pt idx="2">
                  <c:v>19.757691543254342</c:v>
                </c:pt>
                <c:pt idx="3">
                  <c:v>20.296059962627492</c:v>
                </c:pt>
                <c:pt idx="4">
                  <c:v>18.167817885975726</c:v>
                </c:pt>
                <c:pt idx="5">
                  <c:v>20.302784422794844</c:v>
                </c:pt>
                <c:pt idx="6">
                  <c:v>23.046750979403129</c:v>
                </c:pt>
                <c:pt idx="7">
                  <c:v>21.055542336485289</c:v>
                </c:pt>
                <c:pt idx="8">
                  <c:v>21.033004743133969</c:v>
                </c:pt>
                <c:pt idx="9">
                  <c:v>20.573874822640391</c:v>
                </c:pt>
              </c:numCache>
            </c:numRef>
          </c:xVal>
          <c:yVal>
            <c:numRef>
              <c:f>Graphs!$C$37:$L$37</c:f>
              <c:numCache>
                <c:formatCode>General</c:formatCode>
                <c:ptCount val="10"/>
                <c:pt idx="0">
                  <c:v>21.540531763045387</c:v>
                </c:pt>
                <c:pt idx="1">
                  <c:v>20.639806297348244</c:v>
                </c:pt>
                <c:pt idx="2">
                  <c:v>19.57097796337823</c:v>
                </c:pt>
                <c:pt idx="3">
                  <c:v>18.678461833424517</c:v>
                </c:pt>
                <c:pt idx="4">
                  <c:v>18.151215658171697</c:v>
                </c:pt>
                <c:pt idx="5">
                  <c:v>19.473895535882903</c:v>
                </c:pt>
                <c:pt idx="6">
                  <c:v>19.551878659618694</c:v>
                </c:pt>
                <c:pt idx="7">
                  <c:v>19.357487147650193</c:v>
                </c:pt>
                <c:pt idx="8">
                  <c:v>18.34452632275206</c:v>
                </c:pt>
                <c:pt idx="9">
                  <c:v>20.59425003910253</c:v>
                </c:pt>
              </c:numCache>
            </c:numRef>
          </c:yVal>
          <c:smooth val="1"/>
        </c:ser>
        <c:ser>
          <c:idx val="5"/>
          <c:order val="1"/>
          <c:tx>
            <c:strRef>
              <c:f>Graphs!$B$33</c:f>
              <c:strCache>
                <c:ptCount val="1"/>
                <c:pt idx="0">
                  <c:v>Footloose, Middle-Class, Commuter Britain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diamond"/>
            <c:size val="4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/>
                      <a:t>1999</a:t>
                    </a:r>
                  </a:p>
                </c:rich>
              </c:tx>
              <c:showVal val="1"/>
            </c:dLbl>
            <c:dLbl>
              <c:idx val="9"/>
              <c:layout>
                <c:manualLayout>
                  <c:x val="-4.7337278106509013E-2"/>
                  <c:y val="1.2300120618663342E-2"/>
                </c:manualLayout>
              </c:layout>
              <c:tx>
                <c:rich>
                  <a:bodyPr/>
                  <a:lstStyle/>
                  <a:p>
                    <a:r>
                      <a:rPr lang="en-US" b="0"/>
                      <a:t>2008</a:t>
                    </a:r>
                  </a:p>
                </c:rich>
              </c:tx>
              <c:showVal val="1"/>
            </c:dLbl>
            <c:delete val="1"/>
          </c:dLbls>
          <c:xVal>
            <c:numRef>
              <c:f>Graphs!$C$32:$L$32</c:f>
              <c:numCache>
                <c:formatCode>General</c:formatCode>
                <c:ptCount val="10"/>
                <c:pt idx="0">
                  <c:v>137.65001530256484</c:v>
                </c:pt>
                <c:pt idx="1">
                  <c:v>135.45447806967181</c:v>
                </c:pt>
                <c:pt idx="2">
                  <c:v>133.46977837198367</c:v>
                </c:pt>
                <c:pt idx="3">
                  <c:v>135.61291204519986</c:v>
                </c:pt>
                <c:pt idx="4">
                  <c:v>137.29975899072912</c:v>
                </c:pt>
                <c:pt idx="5">
                  <c:v>137.97909484064377</c:v>
                </c:pt>
                <c:pt idx="6">
                  <c:v>139.04124603304001</c:v>
                </c:pt>
                <c:pt idx="7">
                  <c:v>141.46591203053546</c:v>
                </c:pt>
                <c:pt idx="8">
                  <c:v>142.60323970830072</c:v>
                </c:pt>
                <c:pt idx="9">
                  <c:v>139.48123308397084</c:v>
                </c:pt>
              </c:numCache>
            </c:numRef>
          </c:xVal>
          <c:yVal>
            <c:numRef>
              <c:f>Graphs!$C$33:$L$33</c:f>
              <c:numCache>
                <c:formatCode>General</c:formatCode>
                <c:ptCount val="10"/>
                <c:pt idx="0">
                  <c:v>136.02027873241846</c:v>
                </c:pt>
                <c:pt idx="1">
                  <c:v>137.06208979294138</c:v>
                </c:pt>
                <c:pt idx="2">
                  <c:v>135.00707069912372</c:v>
                </c:pt>
                <c:pt idx="3">
                  <c:v>134.97081305468041</c:v>
                </c:pt>
                <c:pt idx="4">
                  <c:v>134.01257413758799</c:v>
                </c:pt>
                <c:pt idx="5">
                  <c:v>134.24956700985373</c:v>
                </c:pt>
                <c:pt idx="6">
                  <c:v>134.20340020572385</c:v>
                </c:pt>
                <c:pt idx="7">
                  <c:v>132.28961781263703</c:v>
                </c:pt>
                <c:pt idx="8">
                  <c:v>131.25440567606208</c:v>
                </c:pt>
                <c:pt idx="9">
                  <c:v>128.33498428606595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Graphs!$B$37</c:f>
              <c:strCache>
                <c:ptCount val="1"/>
                <c:pt idx="0">
                  <c:v>No cluster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accent3">
                  <a:lumMod val="75000"/>
                </a:schemeClr>
              </a:solidFill>
            </c:spPr>
          </c:marker>
          <c:xVal>
            <c:numRef>
              <c:f>Graphs!$C$36:$L$36</c:f>
              <c:numCache>
                <c:formatCode>General</c:formatCode>
                <c:ptCount val="10"/>
                <c:pt idx="0">
                  <c:v>20.949865731185053</c:v>
                </c:pt>
                <c:pt idx="1">
                  <c:v>19.129576568273983</c:v>
                </c:pt>
                <c:pt idx="2">
                  <c:v>19.757691543254342</c:v>
                </c:pt>
                <c:pt idx="3">
                  <c:v>20.296059962627492</c:v>
                </c:pt>
                <c:pt idx="4">
                  <c:v>18.167817885975726</c:v>
                </c:pt>
                <c:pt idx="5">
                  <c:v>20.302784422794844</c:v>
                </c:pt>
                <c:pt idx="6">
                  <c:v>23.046750979403129</c:v>
                </c:pt>
                <c:pt idx="7">
                  <c:v>21.055542336485289</c:v>
                </c:pt>
                <c:pt idx="8">
                  <c:v>21.033004743133969</c:v>
                </c:pt>
                <c:pt idx="9">
                  <c:v>20.573874822640391</c:v>
                </c:pt>
              </c:numCache>
            </c:numRef>
          </c:xVal>
          <c:yVal>
            <c:numRef>
              <c:f>Graphs!$C$37:$L$37</c:f>
              <c:numCache>
                <c:formatCode>General</c:formatCode>
                <c:ptCount val="10"/>
                <c:pt idx="0">
                  <c:v>21.540531763045387</c:v>
                </c:pt>
                <c:pt idx="1">
                  <c:v>20.639806297348244</c:v>
                </c:pt>
                <c:pt idx="2">
                  <c:v>19.57097796337823</c:v>
                </c:pt>
                <c:pt idx="3">
                  <c:v>18.678461833424517</c:v>
                </c:pt>
                <c:pt idx="4">
                  <c:v>18.151215658171697</c:v>
                </c:pt>
                <c:pt idx="5">
                  <c:v>19.473895535882903</c:v>
                </c:pt>
                <c:pt idx="6">
                  <c:v>19.551878659618694</c:v>
                </c:pt>
                <c:pt idx="7">
                  <c:v>19.357487147650193</c:v>
                </c:pt>
                <c:pt idx="8">
                  <c:v>18.34452632275206</c:v>
                </c:pt>
                <c:pt idx="9">
                  <c:v>20.59425003910253</c:v>
                </c:pt>
              </c:numCache>
            </c:numRef>
          </c:yVal>
          <c:smooth val="1"/>
        </c:ser>
        <c:axId val="48485888"/>
        <c:axId val="48562176"/>
      </c:scatterChart>
      <c:valAx>
        <c:axId val="48485888"/>
        <c:scaling>
          <c:orientation val="minMax"/>
          <c:max val="165"/>
          <c:min val="55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In migration</a:t>
                </a:r>
              </a:p>
            </c:rich>
          </c:tx>
          <c:layout>
            <c:manualLayout>
              <c:xMode val="edge"/>
              <c:yMode val="edge"/>
              <c:x val="4.0236098959852334E-2"/>
              <c:y val="0.5628594997053939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8562176"/>
        <c:crossesAt val="100"/>
        <c:crossBetween val="midCat"/>
        <c:majorUnit val="10"/>
      </c:valAx>
      <c:valAx>
        <c:axId val="48562176"/>
        <c:scaling>
          <c:orientation val="minMax"/>
          <c:max val="170"/>
          <c:min val="55"/>
        </c:scaling>
        <c:axPos val="l"/>
        <c:majorGridlines>
          <c:spPr>
            <a:ln>
              <a:solidFill>
                <a:srgbClr val="9BBB59">
                  <a:lumMod val="75000"/>
                  <a:alpha val="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Out migration</a:t>
                </a:r>
              </a:p>
            </c:rich>
          </c:tx>
          <c:layout>
            <c:manualLayout>
              <c:xMode val="edge"/>
              <c:yMode val="edge"/>
              <c:x val="0.42227115276981786"/>
              <c:y val="0.7648902947550649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8485888"/>
        <c:crossesAt val="100"/>
        <c:crossBetween val="midCat"/>
        <c:majorUnit val="10"/>
      </c:valAx>
    </c:plotArea>
    <c:legend>
      <c:legendPos val="r"/>
      <c:legendEntry>
        <c:idx val="7"/>
        <c:delete val="1"/>
      </c:legendEntry>
      <c:legendEntry>
        <c:idx val="9"/>
        <c:delete val="1"/>
      </c:legendEntry>
      <c:layout>
        <c:manualLayout>
          <c:xMode val="edge"/>
          <c:yMode val="edge"/>
          <c:x val="1.469227549566765E-2"/>
          <c:y val="1.3286705614318401E-2"/>
          <c:w val="0.3537322660185715"/>
          <c:h val="0.44625409445953129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b="1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4.2927083818664794E-2"/>
          <c:y val="9.6131737972176931E-2"/>
          <c:w val="0.92929773719113562"/>
          <c:h val="0.83202316064286819"/>
        </c:manualLayout>
      </c:layout>
      <c:scatterChart>
        <c:scatterStyle val="smoothMarker"/>
        <c:ser>
          <c:idx val="8"/>
          <c:order val="2"/>
          <c:tx>
            <c:strRef>
              <c:f>Graphs!$B$27</c:f>
              <c:strCache>
                <c:ptCount val="1"/>
                <c:pt idx="0">
                  <c:v>Coastal and Rural Retirement Migrants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diamond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1045364891518762"/>
                  <c:y val="5.41205307221178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2008</a:t>
                    </a:r>
                  </a:p>
                </c:rich>
              </c:tx>
              <c:showVal val="1"/>
            </c:dLbl>
            <c:delete val="1"/>
          </c:dLbls>
          <c:xVal>
            <c:numRef>
              <c:f>Graphs!$O$26:$X$26</c:f>
              <c:numCache>
                <c:formatCode>General</c:formatCode>
                <c:ptCount val="10"/>
                <c:pt idx="0">
                  <c:v>111.76150878468985</c:v>
                </c:pt>
                <c:pt idx="1">
                  <c:v>116.23839064602531</c:v>
                </c:pt>
                <c:pt idx="2">
                  <c:v>117.71224661726185</c:v>
                </c:pt>
                <c:pt idx="3">
                  <c:v>118.11023240506127</c:v>
                </c:pt>
                <c:pt idx="4">
                  <c:v>115.00187383752731</c:v>
                </c:pt>
                <c:pt idx="5">
                  <c:v>115.7266852824888</c:v>
                </c:pt>
                <c:pt idx="6">
                  <c:v>109.16911564253138</c:v>
                </c:pt>
                <c:pt idx="7">
                  <c:v>107.39115130768377</c:v>
                </c:pt>
                <c:pt idx="8">
                  <c:v>108.67765997147279</c:v>
                </c:pt>
                <c:pt idx="9">
                  <c:v>105.59556061890882</c:v>
                </c:pt>
              </c:numCache>
            </c:numRef>
          </c:xVal>
          <c:yVal>
            <c:numRef>
              <c:f>Graphs!$O$27:$X$27</c:f>
              <c:numCache>
                <c:formatCode>General</c:formatCode>
                <c:ptCount val="10"/>
                <c:pt idx="0">
                  <c:v>95.384435645953772</c:v>
                </c:pt>
                <c:pt idx="1">
                  <c:v>94.916236558367842</c:v>
                </c:pt>
                <c:pt idx="2">
                  <c:v>95.537636126027081</c:v>
                </c:pt>
                <c:pt idx="3">
                  <c:v>93.023563861248391</c:v>
                </c:pt>
                <c:pt idx="4">
                  <c:v>90.967325460693644</c:v>
                </c:pt>
                <c:pt idx="5">
                  <c:v>91.369557531576888</c:v>
                </c:pt>
                <c:pt idx="6">
                  <c:v>91.714578952631257</c:v>
                </c:pt>
                <c:pt idx="7">
                  <c:v>92.391465680681932</c:v>
                </c:pt>
                <c:pt idx="8">
                  <c:v>91.814739289924432</c:v>
                </c:pt>
                <c:pt idx="9">
                  <c:v>92.079516010497358</c:v>
                </c:pt>
              </c:numCache>
            </c:numRef>
          </c:yVal>
          <c:smooth val="1"/>
        </c:ser>
        <c:ser>
          <c:idx val="9"/>
          <c:order val="3"/>
          <c:tx>
            <c:strRef>
              <c:f>Graphs!$N$31</c:f>
              <c:strCache>
                <c:ptCount val="1"/>
                <c:pt idx="0">
                  <c:v>Dynamic London</c:v>
                </c:pt>
              </c:strCache>
            </c:strRef>
          </c:tx>
          <c:marker>
            <c:symbol val="diamond"/>
            <c:size val="5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1999</a:t>
                    </a:r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2008</a:t>
                    </a:r>
                  </a:p>
                </c:rich>
              </c:tx>
              <c:showVal val="1"/>
            </c:dLbl>
            <c:delete val="1"/>
          </c:dLbls>
          <c:xVal>
            <c:numRef>
              <c:f>Graphs!$O$30:$X$30</c:f>
              <c:numCache>
                <c:formatCode>General</c:formatCode>
                <c:ptCount val="10"/>
                <c:pt idx="0">
                  <c:v>139.2834658970832</c:v>
                </c:pt>
                <c:pt idx="1">
                  <c:v>131.19668624998698</c:v>
                </c:pt>
                <c:pt idx="2">
                  <c:v>130.47734327263592</c:v>
                </c:pt>
                <c:pt idx="3">
                  <c:v>125.7973293323941</c:v>
                </c:pt>
                <c:pt idx="4">
                  <c:v>127.20569456930345</c:v>
                </c:pt>
                <c:pt idx="5">
                  <c:v>127.67841512308303</c:v>
                </c:pt>
                <c:pt idx="6">
                  <c:v>134.42684173095969</c:v>
                </c:pt>
                <c:pt idx="7">
                  <c:v>136.71626902637973</c:v>
                </c:pt>
                <c:pt idx="8">
                  <c:v>135.79491446731652</c:v>
                </c:pt>
                <c:pt idx="9">
                  <c:v>140.8383936362581</c:v>
                </c:pt>
              </c:numCache>
            </c:numRef>
          </c:xVal>
          <c:yVal>
            <c:numRef>
              <c:f>Graphs!$O$31:$X$31</c:f>
              <c:numCache>
                <c:formatCode>General</c:formatCode>
                <c:ptCount val="10"/>
                <c:pt idx="0">
                  <c:v>157.06555124740498</c:v>
                </c:pt>
                <c:pt idx="1">
                  <c:v>153.07910428551492</c:v>
                </c:pt>
                <c:pt idx="2">
                  <c:v>152.11995586957343</c:v>
                </c:pt>
                <c:pt idx="3">
                  <c:v>155.60995305675905</c:v>
                </c:pt>
                <c:pt idx="4">
                  <c:v>161.52075166170525</c:v>
                </c:pt>
                <c:pt idx="5">
                  <c:v>162.0995155267334</c:v>
                </c:pt>
                <c:pt idx="6">
                  <c:v>162.72966747100571</c:v>
                </c:pt>
                <c:pt idx="7">
                  <c:v>161.97723252194339</c:v>
                </c:pt>
                <c:pt idx="8">
                  <c:v>160.97759364365558</c:v>
                </c:pt>
                <c:pt idx="9">
                  <c:v>163.47429377173998</c:v>
                </c:pt>
              </c:numCache>
            </c:numRef>
          </c:yVal>
          <c:smooth val="1"/>
        </c:ser>
        <c:ser>
          <c:idx val="10"/>
          <c:order val="4"/>
          <c:tx>
            <c:strRef>
              <c:f>Graphs!$B$39</c:f>
              <c:strCache>
                <c:ptCount val="1"/>
                <c:pt idx="0">
                  <c:v>Sedentary Middle-Class Britain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diamond"/>
            <c:size val="4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Graphs!$O$38:$X$38</c:f>
              <c:numCache>
                <c:formatCode>General</c:formatCode>
                <c:ptCount val="10"/>
                <c:pt idx="0">
                  <c:v>100.31503643543545</c:v>
                </c:pt>
                <c:pt idx="1">
                  <c:v>99.787583890766641</c:v>
                </c:pt>
                <c:pt idx="2">
                  <c:v>98.509640889884139</c:v>
                </c:pt>
                <c:pt idx="3">
                  <c:v>99.985509948811995</c:v>
                </c:pt>
                <c:pt idx="4">
                  <c:v>100.43546902848239</c:v>
                </c:pt>
                <c:pt idx="5">
                  <c:v>99.729373248482048</c:v>
                </c:pt>
                <c:pt idx="6">
                  <c:v>98.706401585340927</c:v>
                </c:pt>
                <c:pt idx="7">
                  <c:v>97.452807723630528</c:v>
                </c:pt>
                <c:pt idx="8">
                  <c:v>99.735330398698039</c:v>
                </c:pt>
                <c:pt idx="9">
                  <c:v>100.6706246930919</c:v>
                </c:pt>
              </c:numCache>
            </c:numRef>
          </c:xVal>
          <c:yVal>
            <c:numRef>
              <c:f>Graphs!$O$39:$X$39</c:f>
              <c:numCache>
                <c:formatCode>General</c:formatCode>
                <c:ptCount val="10"/>
                <c:pt idx="0">
                  <c:v>96.971821099826769</c:v>
                </c:pt>
                <c:pt idx="1">
                  <c:v>95.665199354788868</c:v>
                </c:pt>
                <c:pt idx="2">
                  <c:v>95.225986193553425</c:v>
                </c:pt>
                <c:pt idx="3">
                  <c:v>95.720990807085059</c:v>
                </c:pt>
                <c:pt idx="4">
                  <c:v>95.393737093013385</c:v>
                </c:pt>
                <c:pt idx="5">
                  <c:v>94.93599093530409</c:v>
                </c:pt>
                <c:pt idx="6">
                  <c:v>94.112350739435058</c:v>
                </c:pt>
                <c:pt idx="7">
                  <c:v>93.221980619886239</c:v>
                </c:pt>
                <c:pt idx="8">
                  <c:v>94.159478286831089</c:v>
                </c:pt>
                <c:pt idx="9">
                  <c:v>95.544671958564948</c:v>
                </c:pt>
              </c:numCache>
            </c:numRef>
          </c:yVal>
          <c:smooth val="1"/>
        </c:ser>
        <c:ser>
          <c:idx val="11"/>
          <c:order val="5"/>
          <c:tx>
            <c:strRef>
              <c:f>Graphs!$B$35</c:f>
              <c:strCache>
                <c:ptCount val="1"/>
                <c:pt idx="0">
                  <c:v>Intermediate Single Migrants</c:v>
                </c:pt>
              </c:strCache>
            </c:strRef>
          </c:tx>
          <c:spPr>
            <a:ln>
              <a:solidFill>
                <a:srgbClr val="00DE64"/>
              </a:solidFill>
            </a:ln>
          </c:spPr>
          <c:marker>
            <c:symbol val="diamond"/>
            <c:size val="4"/>
            <c:spPr>
              <a:solidFill>
                <a:srgbClr val="00DE64"/>
              </a:solidFill>
              <a:ln>
                <a:solidFill>
                  <a:srgbClr val="00DE64"/>
                </a:solidFill>
              </a:ln>
            </c:spPr>
          </c:marker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2008</a:t>
                    </a:r>
                  </a:p>
                </c:rich>
              </c:tx>
              <c:showVal val="1"/>
            </c:dLbl>
            <c:delete val="1"/>
          </c:dLbls>
          <c:xVal>
            <c:numRef>
              <c:f>Graphs!$O$34:$X$34</c:f>
              <c:numCache>
                <c:formatCode>General</c:formatCode>
                <c:ptCount val="10"/>
                <c:pt idx="0">
                  <c:v>102.42608748778378</c:v>
                </c:pt>
                <c:pt idx="1">
                  <c:v>103.14607650019035</c:v>
                </c:pt>
                <c:pt idx="2">
                  <c:v>102.12324321958218</c:v>
                </c:pt>
                <c:pt idx="3">
                  <c:v>101.3464056738441</c:v>
                </c:pt>
                <c:pt idx="4">
                  <c:v>102.0930011742132</c:v>
                </c:pt>
                <c:pt idx="5">
                  <c:v>102.27726556878036</c:v>
                </c:pt>
                <c:pt idx="6">
                  <c:v>103.5581463475565</c:v>
                </c:pt>
                <c:pt idx="7">
                  <c:v>103.69997703385344</c:v>
                </c:pt>
                <c:pt idx="8">
                  <c:v>104.33371616914033</c:v>
                </c:pt>
                <c:pt idx="9">
                  <c:v>104.90186880047865</c:v>
                </c:pt>
              </c:numCache>
            </c:numRef>
          </c:xVal>
          <c:yVal>
            <c:numRef>
              <c:f>Graphs!$O$35:$X$35</c:f>
              <c:numCache>
                <c:formatCode>General</c:formatCode>
                <c:ptCount val="10"/>
                <c:pt idx="0">
                  <c:v>99.979723047535103</c:v>
                </c:pt>
                <c:pt idx="1">
                  <c:v>101.13673734758808</c:v>
                </c:pt>
                <c:pt idx="2">
                  <c:v>101.12814039315961</c:v>
                </c:pt>
                <c:pt idx="3">
                  <c:v>102.54563975170232</c:v>
                </c:pt>
                <c:pt idx="4">
                  <c:v>103.89828267406438</c:v>
                </c:pt>
                <c:pt idx="5">
                  <c:v>105.33040740248772</c:v>
                </c:pt>
                <c:pt idx="6">
                  <c:v>104.91934184705903</c:v>
                </c:pt>
                <c:pt idx="7">
                  <c:v>105.33536062359205</c:v>
                </c:pt>
                <c:pt idx="8">
                  <c:v>105.24637378674596</c:v>
                </c:pt>
                <c:pt idx="9">
                  <c:v>102.72353327363261</c:v>
                </c:pt>
              </c:numCache>
            </c:numRef>
          </c:yVal>
          <c:smooth val="1"/>
        </c:ser>
        <c:ser>
          <c:idx val="12"/>
          <c:order val="6"/>
          <c:tx>
            <c:strRef>
              <c:f>Graphs!$B$29</c:f>
              <c:strCache>
                <c:ptCount val="1"/>
                <c:pt idx="0">
                  <c:v>Constrained, Working-Class, Local Britain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diamond"/>
            <c:size val="4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4BACC6">
                    <a:lumMod val="60000"/>
                    <a:lumOff val="40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2.8402366863905442E-2"/>
                  <c:y val="-2.214021711359404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1999</a:t>
                    </a:r>
                  </a:p>
                </c:rich>
              </c:tx>
              <c:showVal val="1"/>
            </c:dLbl>
            <c:delete val="1"/>
          </c:dLbls>
          <c:xVal>
            <c:numRef>
              <c:f>Graphs!$O$28:$X$28</c:f>
              <c:numCache>
                <c:formatCode>General</c:formatCode>
                <c:ptCount val="10"/>
                <c:pt idx="0">
                  <c:v>65.099589603901165</c:v>
                </c:pt>
                <c:pt idx="1">
                  <c:v>65.422970527198459</c:v>
                </c:pt>
                <c:pt idx="2">
                  <c:v>66.934604733065427</c:v>
                </c:pt>
                <c:pt idx="3">
                  <c:v>67.572713178190227</c:v>
                </c:pt>
                <c:pt idx="4">
                  <c:v>68.330832137714552</c:v>
                </c:pt>
                <c:pt idx="5">
                  <c:v>68.414578856909458</c:v>
                </c:pt>
                <c:pt idx="6">
                  <c:v>66.90847415259465</c:v>
                </c:pt>
                <c:pt idx="7">
                  <c:v>65.530387092088972</c:v>
                </c:pt>
                <c:pt idx="8">
                  <c:v>65.883185387889284</c:v>
                </c:pt>
                <c:pt idx="9">
                  <c:v>66.931786694400856</c:v>
                </c:pt>
              </c:numCache>
            </c:numRef>
          </c:xVal>
          <c:yVal>
            <c:numRef>
              <c:f>Graphs!$O$29:$X$29</c:f>
              <c:numCache>
                <c:formatCode>General</c:formatCode>
                <c:ptCount val="10"/>
                <c:pt idx="0">
                  <c:v>68.497573618663466</c:v>
                </c:pt>
                <c:pt idx="1">
                  <c:v>68.620858350692018</c:v>
                </c:pt>
                <c:pt idx="2">
                  <c:v>68.254428348788409</c:v>
                </c:pt>
                <c:pt idx="3">
                  <c:v>67.445644102108631</c:v>
                </c:pt>
                <c:pt idx="4">
                  <c:v>65.896005639231063</c:v>
                </c:pt>
                <c:pt idx="5">
                  <c:v>65.899154326177694</c:v>
                </c:pt>
                <c:pt idx="6">
                  <c:v>66.141126188261694</c:v>
                </c:pt>
                <c:pt idx="7">
                  <c:v>65.785360311158641</c:v>
                </c:pt>
                <c:pt idx="8">
                  <c:v>66.519615974584681</c:v>
                </c:pt>
                <c:pt idx="9">
                  <c:v>67.910631978028732</c:v>
                </c:pt>
              </c:numCache>
            </c:numRef>
          </c:yVal>
          <c:smooth val="1"/>
        </c:ser>
        <c:ser>
          <c:idx val="13"/>
          <c:order val="7"/>
          <c:tx>
            <c:strRef>
              <c:f>Graphs!$B$43</c:f>
              <c:strCache>
                <c:ptCount val="1"/>
                <c:pt idx="0">
                  <c:v>Successful Family In-migrants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diamond"/>
            <c:size val="4"/>
            <c:spPr>
              <a:solidFill>
                <a:schemeClr val="bg1">
                  <a:lumMod val="50000"/>
                </a:scheme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</c:spPr>
          </c:marker>
          <c:dLbls>
            <c:dLbl>
              <c:idx val="0"/>
              <c:layout>
                <c:manualLayout>
                  <c:x val="-9.4674556213018464E-3"/>
                  <c:y val="-2.21402171135940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1999</a:t>
                    </a:r>
                  </a:p>
                </c:rich>
              </c:tx>
              <c:showVal val="1"/>
            </c:dLbl>
            <c:dLbl>
              <c:idx val="9"/>
              <c:layout>
                <c:manualLayout>
                  <c:x val="-4.1025641025641123E-2"/>
                  <c:y val="2.46002412373262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2008</a:t>
                    </a:r>
                  </a:p>
                </c:rich>
              </c:tx>
              <c:showVal val="1"/>
            </c:dLbl>
            <c:delete val="1"/>
          </c:dLbls>
          <c:xVal>
            <c:numRef>
              <c:f>Graphs!$O$42:$X$42</c:f>
              <c:numCache>
                <c:formatCode>General</c:formatCode>
                <c:ptCount val="10"/>
                <c:pt idx="0">
                  <c:v>138.59100424274911</c:v>
                </c:pt>
                <c:pt idx="1">
                  <c:v>139.86163173587238</c:v>
                </c:pt>
                <c:pt idx="2">
                  <c:v>136.1670707946551</c:v>
                </c:pt>
                <c:pt idx="3">
                  <c:v>138.92312978166797</c:v>
                </c:pt>
                <c:pt idx="4">
                  <c:v>136.13515457877335</c:v>
                </c:pt>
                <c:pt idx="5">
                  <c:v>136.28536602316638</c:v>
                </c:pt>
                <c:pt idx="6">
                  <c:v>129.87983761358927</c:v>
                </c:pt>
                <c:pt idx="7">
                  <c:v>130.73431022050096</c:v>
                </c:pt>
                <c:pt idx="8">
                  <c:v>132.54021333201061</c:v>
                </c:pt>
                <c:pt idx="9">
                  <c:v>128.08088837999227</c:v>
                </c:pt>
              </c:numCache>
            </c:numRef>
          </c:xVal>
          <c:yVal>
            <c:numRef>
              <c:f>Graphs!$O$43:$X$43</c:f>
              <c:numCache>
                <c:formatCode>General</c:formatCode>
                <c:ptCount val="10"/>
                <c:pt idx="0">
                  <c:v>118.46537442423674</c:v>
                </c:pt>
                <c:pt idx="1">
                  <c:v>116.72096905154636</c:v>
                </c:pt>
                <c:pt idx="2">
                  <c:v>116.05140244681809</c:v>
                </c:pt>
                <c:pt idx="3">
                  <c:v>114.88216676419246</c:v>
                </c:pt>
                <c:pt idx="4">
                  <c:v>112.54001362549199</c:v>
                </c:pt>
                <c:pt idx="5">
                  <c:v>112.31871941474151</c:v>
                </c:pt>
                <c:pt idx="6">
                  <c:v>111.64760638953032</c:v>
                </c:pt>
                <c:pt idx="7">
                  <c:v>112.09729905400476</c:v>
                </c:pt>
                <c:pt idx="8">
                  <c:v>113.11849548683203</c:v>
                </c:pt>
                <c:pt idx="9">
                  <c:v>111.73113592752257</c:v>
                </c:pt>
              </c:numCache>
            </c:numRef>
          </c:yVal>
          <c:smooth val="1"/>
        </c:ser>
        <c:ser>
          <c:idx val="14"/>
          <c:order val="8"/>
          <c:tx>
            <c:strRef>
              <c:f>Graphs!$B$41</c:f>
              <c:strCache>
                <c:ptCount val="1"/>
                <c:pt idx="0">
                  <c:v>Student Towns</c:v>
                </c:pt>
              </c:strCache>
            </c:strRef>
          </c:tx>
          <c:spPr>
            <a:ln>
              <a:solidFill>
                <a:srgbClr val="E7E200"/>
              </a:solidFill>
            </a:ln>
          </c:spPr>
          <c:marker>
            <c:symbol val="circle"/>
            <c:size val="4"/>
            <c:spPr>
              <a:solidFill>
                <a:srgbClr val="FFFF00"/>
              </a:solidFill>
              <a:ln>
                <a:solidFill>
                  <a:srgbClr val="E7E200"/>
                </a:solidFill>
              </a:ln>
            </c:spPr>
          </c:marker>
          <c:xVal>
            <c:numRef>
              <c:f>Graphs!$O$40:$X$40</c:f>
              <c:numCache>
                <c:formatCode>General</c:formatCode>
                <c:ptCount val="10"/>
                <c:pt idx="0">
                  <c:v>95.616569297498856</c:v>
                </c:pt>
                <c:pt idx="1">
                  <c:v>95.72036774711529</c:v>
                </c:pt>
                <c:pt idx="2">
                  <c:v>96.332343810487828</c:v>
                </c:pt>
                <c:pt idx="3">
                  <c:v>94.90480897333498</c:v>
                </c:pt>
                <c:pt idx="4">
                  <c:v>95.264873246617327</c:v>
                </c:pt>
                <c:pt idx="5">
                  <c:v>95.269590560925806</c:v>
                </c:pt>
                <c:pt idx="6">
                  <c:v>97.476829358513484</c:v>
                </c:pt>
                <c:pt idx="7">
                  <c:v>96.240544465544104</c:v>
                </c:pt>
                <c:pt idx="8">
                  <c:v>92.979123665960074</c:v>
                </c:pt>
                <c:pt idx="9">
                  <c:v>95.664272953482794</c:v>
                </c:pt>
              </c:numCache>
            </c:numRef>
          </c:xVal>
          <c:yVal>
            <c:numRef>
              <c:f>Graphs!$O$41:$X$41</c:f>
              <c:numCache>
                <c:formatCode>General</c:formatCode>
                <c:ptCount val="10"/>
                <c:pt idx="0">
                  <c:v>102.40758246710804</c:v>
                </c:pt>
                <c:pt idx="1">
                  <c:v>103.23716863790189</c:v>
                </c:pt>
                <c:pt idx="2">
                  <c:v>104.2371109218188</c:v>
                </c:pt>
                <c:pt idx="3">
                  <c:v>103.08282260232258</c:v>
                </c:pt>
                <c:pt idx="4">
                  <c:v>103.14317339353045</c:v>
                </c:pt>
                <c:pt idx="5">
                  <c:v>103.22673848246198</c:v>
                </c:pt>
                <c:pt idx="6">
                  <c:v>102.01817790929</c:v>
                </c:pt>
                <c:pt idx="7">
                  <c:v>101.33876813494545</c:v>
                </c:pt>
                <c:pt idx="8">
                  <c:v>100.90352769037192</c:v>
                </c:pt>
                <c:pt idx="9">
                  <c:v>102.23941005005648</c:v>
                </c:pt>
              </c:numCache>
            </c:numRef>
          </c:yVal>
          <c:smooth val="1"/>
        </c:ser>
        <c:ser>
          <c:idx val="15"/>
          <c:order val="9"/>
          <c:tx>
            <c:strRef>
              <c:f>Graphs!$B$37</c:f>
              <c:strCache>
                <c:ptCount val="1"/>
                <c:pt idx="0">
                  <c:v>No cluster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xVal>
            <c:numRef>
              <c:f>Graphs!$C$36:$L$36</c:f>
              <c:numCache>
                <c:formatCode>General</c:formatCode>
                <c:ptCount val="10"/>
                <c:pt idx="0">
                  <c:v>20.949865731185053</c:v>
                </c:pt>
                <c:pt idx="1">
                  <c:v>19.129576568273983</c:v>
                </c:pt>
                <c:pt idx="2">
                  <c:v>19.757691543254342</c:v>
                </c:pt>
                <c:pt idx="3">
                  <c:v>20.296059962627492</c:v>
                </c:pt>
                <c:pt idx="4">
                  <c:v>18.167817885975726</c:v>
                </c:pt>
                <c:pt idx="5">
                  <c:v>20.302784422794844</c:v>
                </c:pt>
                <c:pt idx="6">
                  <c:v>23.046750979403129</c:v>
                </c:pt>
                <c:pt idx="7">
                  <c:v>21.055542336485225</c:v>
                </c:pt>
                <c:pt idx="8">
                  <c:v>21.033004743133969</c:v>
                </c:pt>
                <c:pt idx="9">
                  <c:v>20.573874822640391</c:v>
                </c:pt>
              </c:numCache>
            </c:numRef>
          </c:xVal>
          <c:yVal>
            <c:numRef>
              <c:f>Graphs!$C$37:$L$37</c:f>
              <c:numCache>
                <c:formatCode>General</c:formatCode>
                <c:ptCount val="10"/>
                <c:pt idx="0">
                  <c:v>21.540531763045387</c:v>
                </c:pt>
                <c:pt idx="1">
                  <c:v>20.639806297348244</c:v>
                </c:pt>
                <c:pt idx="2">
                  <c:v>19.57097796337823</c:v>
                </c:pt>
                <c:pt idx="3">
                  <c:v>18.678461833424517</c:v>
                </c:pt>
                <c:pt idx="4">
                  <c:v>18.151215658171697</c:v>
                </c:pt>
                <c:pt idx="5">
                  <c:v>19.473895535882903</c:v>
                </c:pt>
                <c:pt idx="6">
                  <c:v>19.551878659618765</c:v>
                </c:pt>
                <c:pt idx="7">
                  <c:v>19.357487147650229</c:v>
                </c:pt>
                <c:pt idx="8">
                  <c:v>18.34452632275206</c:v>
                </c:pt>
                <c:pt idx="9">
                  <c:v>20.59425003910253</c:v>
                </c:pt>
              </c:numCache>
            </c:numRef>
          </c:yVal>
          <c:smooth val="1"/>
        </c:ser>
        <c:ser>
          <c:idx val="5"/>
          <c:order val="1"/>
          <c:tx>
            <c:strRef>
              <c:f>Graphs!$B$33</c:f>
              <c:strCache>
                <c:ptCount val="1"/>
                <c:pt idx="0">
                  <c:v>Footloose, Middle-Class, Commuter Britain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diamond"/>
            <c:size val="4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1999</a:t>
                    </a:r>
                  </a:p>
                </c:rich>
              </c:tx>
              <c:showVal val="1"/>
            </c:dLbl>
            <c:dLbl>
              <c:idx val="9"/>
              <c:layout>
                <c:manualLayout>
                  <c:x val="-4.7337278106509104E-2"/>
                  <c:y val="1.23001206186634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2008</a:t>
                    </a:r>
                  </a:p>
                </c:rich>
              </c:tx>
              <c:showVal val="1"/>
            </c:dLbl>
            <c:delete val="1"/>
          </c:dLbls>
          <c:xVal>
            <c:numRef>
              <c:f>Graphs!$O$32:$X$32</c:f>
              <c:numCache>
                <c:formatCode>General</c:formatCode>
                <c:ptCount val="10"/>
                <c:pt idx="0">
                  <c:v>134.75797090019557</c:v>
                </c:pt>
                <c:pt idx="1">
                  <c:v>133.57066107930982</c:v>
                </c:pt>
                <c:pt idx="2">
                  <c:v>130.76163223933995</c:v>
                </c:pt>
                <c:pt idx="3">
                  <c:v>132.62329537031835</c:v>
                </c:pt>
                <c:pt idx="4">
                  <c:v>133.99920286169427</c:v>
                </c:pt>
                <c:pt idx="5">
                  <c:v>134.29500250964011</c:v>
                </c:pt>
                <c:pt idx="6">
                  <c:v>134.40282900189663</c:v>
                </c:pt>
                <c:pt idx="7">
                  <c:v>136.50377602418163</c:v>
                </c:pt>
                <c:pt idx="8">
                  <c:v>137.64970368592012</c:v>
                </c:pt>
                <c:pt idx="9">
                  <c:v>132.79658261732578</c:v>
                </c:pt>
              </c:numCache>
            </c:numRef>
          </c:xVal>
          <c:yVal>
            <c:numRef>
              <c:f>Graphs!$O$33:$X$33</c:f>
              <c:numCache>
                <c:formatCode>General</c:formatCode>
                <c:ptCount val="10"/>
                <c:pt idx="0">
                  <c:v>133.54534534640521</c:v>
                </c:pt>
                <c:pt idx="1">
                  <c:v>134.7719272576002</c:v>
                </c:pt>
                <c:pt idx="2">
                  <c:v>131.91122756703186</c:v>
                </c:pt>
                <c:pt idx="3">
                  <c:v>132.1418866245539</c:v>
                </c:pt>
                <c:pt idx="4">
                  <c:v>131.53633672610366</c:v>
                </c:pt>
                <c:pt idx="5">
                  <c:v>131.5035418041831</c:v>
                </c:pt>
                <c:pt idx="6">
                  <c:v>130.80192470875969</c:v>
                </c:pt>
                <c:pt idx="7">
                  <c:v>129.685318424261</c:v>
                </c:pt>
                <c:pt idx="8">
                  <c:v>129.23955348158219</c:v>
                </c:pt>
                <c:pt idx="9">
                  <c:v>124.55045084771297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Graphs!$B$37</c:f>
              <c:strCache>
                <c:ptCount val="1"/>
                <c:pt idx="0">
                  <c:v>No cluster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accent3">
                  <a:lumMod val="75000"/>
                </a:schemeClr>
              </a:solidFill>
            </c:spPr>
          </c:marker>
          <c:xVal>
            <c:numRef>
              <c:f>Graphs!$C$36:$L$36</c:f>
              <c:numCache>
                <c:formatCode>General</c:formatCode>
                <c:ptCount val="10"/>
                <c:pt idx="0">
                  <c:v>20.949865731185053</c:v>
                </c:pt>
                <c:pt idx="1">
                  <c:v>19.129576568273983</c:v>
                </c:pt>
                <c:pt idx="2">
                  <c:v>19.757691543254342</c:v>
                </c:pt>
                <c:pt idx="3">
                  <c:v>20.296059962627492</c:v>
                </c:pt>
                <c:pt idx="4">
                  <c:v>18.167817885975726</c:v>
                </c:pt>
                <c:pt idx="5">
                  <c:v>20.302784422794844</c:v>
                </c:pt>
                <c:pt idx="6">
                  <c:v>23.046750979403129</c:v>
                </c:pt>
                <c:pt idx="7">
                  <c:v>21.055542336485225</c:v>
                </c:pt>
                <c:pt idx="8">
                  <c:v>21.033004743133969</c:v>
                </c:pt>
                <c:pt idx="9">
                  <c:v>20.573874822640391</c:v>
                </c:pt>
              </c:numCache>
            </c:numRef>
          </c:xVal>
          <c:yVal>
            <c:numRef>
              <c:f>Graphs!$C$37:$L$37</c:f>
              <c:numCache>
                <c:formatCode>General</c:formatCode>
                <c:ptCount val="10"/>
                <c:pt idx="0">
                  <c:v>21.540531763045387</c:v>
                </c:pt>
                <c:pt idx="1">
                  <c:v>20.639806297348244</c:v>
                </c:pt>
                <c:pt idx="2">
                  <c:v>19.57097796337823</c:v>
                </c:pt>
                <c:pt idx="3">
                  <c:v>18.678461833424517</c:v>
                </c:pt>
                <c:pt idx="4">
                  <c:v>18.151215658171697</c:v>
                </c:pt>
                <c:pt idx="5">
                  <c:v>19.473895535882903</c:v>
                </c:pt>
                <c:pt idx="6">
                  <c:v>19.551878659618765</c:v>
                </c:pt>
                <c:pt idx="7">
                  <c:v>19.357487147650229</c:v>
                </c:pt>
                <c:pt idx="8">
                  <c:v>18.34452632275206</c:v>
                </c:pt>
                <c:pt idx="9">
                  <c:v>20.59425003910253</c:v>
                </c:pt>
              </c:numCache>
            </c:numRef>
          </c:yVal>
          <c:smooth val="1"/>
        </c:ser>
        <c:axId val="47937792"/>
        <c:axId val="48694016"/>
      </c:scatterChart>
      <c:valAx>
        <c:axId val="47937792"/>
        <c:scaling>
          <c:orientation val="minMax"/>
          <c:max val="165"/>
          <c:min val="55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In migration</a:t>
                </a:r>
              </a:p>
            </c:rich>
          </c:tx>
          <c:layout>
            <c:manualLayout>
              <c:xMode val="edge"/>
              <c:yMode val="edge"/>
              <c:x val="4.0236098959852334E-2"/>
              <c:y val="0.5643053189779848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8694016"/>
        <c:crossesAt val="100"/>
        <c:crossBetween val="midCat"/>
        <c:majorUnit val="10"/>
      </c:valAx>
      <c:valAx>
        <c:axId val="48694016"/>
        <c:scaling>
          <c:orientation val="minMax"/>
          <c:max val="170"/>
          <c:min val="55"/>
        </c:scaling>
        <c:axPos val="l"/>
        <c:majorGridlines>
          <c:spPr>
            <a:ln>
              <a:solidFill>
                <a:srgbClr val="9BBB59">
                  <a:lumMod val="75000"/>
                  <a:alpha val="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Out migration</a:t>
                </a:r>
              </a:p>
            </c:rich>
          </c:tx>
          <c:layout>
            <c:manualLayout>
              <c:xMode val="edge"/>
              <c:yMode val="edge"/>
              <c:x val="0.42310398498472584"/>
              <c:y val="0.7649560668950602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7937792"/>
        <c:crossesAt val="100"/>
        <c:crossBetween val="midCat"/>
        <c:majorUnit val="10"/>
      </c:valAx>
    </c:plotArea>
    <c:legend>
      <c:legendPos val="l"/>
      <c:legendEntry>
        <c:idx val="7"/>
        <c:delete val="1"/>
      </c:legendEntry>
      <c:legendEntry>
        <c:idx val="9"/>
        <c:delete val="1"/>
      </c:legendEntry>
      <c:layout>
        <c:manualLayout>
          <c:xMode val="edge"/>
          <c:yMode val="edge"/>
          <c:x val="7.6420656275024588E-3"/>
          <c:y val="1.399642644431209E-2"/>
          <c:w val="0.35451373311284895"/>
          <c:h val="0.47891168776680382"/>
        </c:manualLayout>
      </c:layout>
      <c:overlay val="1"/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'Summary Sheet with withins'!$JD$56</c:f>
              <c:strCache>
                <c:ptCount val="1"/>
                <c:pt idx="0">
                  <c:v>Coastal and Rural Retirement Migrants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'Summary Sheet with withins'!$JE$55:$JL$55</c:f>
              <c:strCache>
                <c:ptCount val="8"/>
                <c:pt idx="0">
                  <c:v>0-15</c:v>
                </c:pt>
                <c:pt idx="1">
                  <c:v>16-19</c:v>
                </c:pt>
                <c:pt idx="2">
                  <c:v>20-24</c:v>
                </c:pt>
                <c:pt idx="3">
                  <c:v>25-29</c:v>
                </c:pt>
                <c:pt idx="4">
                  <c:v>30-44</c:v>
                </c:pt>
                <c:pt idx="5">
                  <c:v>45-59</c:v>
                </c:pt>
                <c:pt idx="6">
                  <c:v>60-74</c:v>
                </c:pt>
                <c:pt idx="7">
                  <c:v>75+</c:v>
                </c:pt>
              </c:strCache>
            </c:strRef>
          </c:cat>
          <c:val>
            <c:numRef>
              <c:f>'Summary Sheet with withins'!$JE$56:$JL$56</c:f>
              <c:numCache>
                <c:formatCode>0</c:formatCode>
                <c:ptCount val="8"/>
                <c:pt idx="0">
                  <c:v>46.256554621256846</c:v>
                </c:pt>
                <c:pt idx="1">
                  <c:v>50.971572400952006</c:v>
                </c:pt>
                <c:pt idx="2">
                  <c:v>104.61399342008502</c:v>
                </c:pt>
                <c:pt idx="3">
                  <c:v>89.877603612097431</c:v>
                </c:pt>
                <c:pt idx="4">
                  <c:v>55.842326051808435</c:v>
                </c:pt>
                <c:pt idx="5">
                  <c:v>35.008754749419559</c:v>
                </c:pt>
                <c:pt idx="6">
                  <c:v>26.829200169704244</c:v>
                </c:pt>
                <c:pt idx="7">
                  <c:v>20.609597961414931</c:v>
                </c:pt>
              </c:numCache>
            </c:numRef>
          </c:val>
        </c:ser>
        <c:ser>
          <c:idx val="1"/>
          <c:order val="1"/>
          <c:tx>
            <c:strRef>
              <c:f>'Summary Sheet with withins'!$JD$57</c:f>
              <c:strCache>
                <c:ptCount val="1"/>
                <c:pt idx="0">
                  <c:v>Constrained, Working-Class, Local Britain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'Summary Sheet with withins'!$JE$55:$JL$55</c:f>
              <c:strCache>
                <c:ptCount val="8"/>
                <c:pt idx="0">
                  <c:v>0-15</c:v>
                </c:pt>
                <c:pt idx="1">
                  <c:v>16-19</c:v>
                </c:pt>
                <c:pt idx="2">
                  <c:v>20-24</c:v>
                </c:pt>
                <c:pt idx="3">
                  <c:v>25-29</c:v>
                </c:pt>
                <c:pt idx="4">
                  <c:v>30-44</c:v>
                </c:pt>
                <c:pt idx="5">
                  <c:v>45-59</c:v>
                </c:pt>
                <c:pt idx="6">
                  <c:v>60-74</c:v>
                </c:pt>
                <c:pt idx="7">
                  <c:v>75+</c:v>
                </c:pt>
              </c:strCache>
            </c:strRef>
          </c:cat>
          <c:val>
            <c:numRef>
              <c:f>'Summary Sheet with withins'!$JE$57:$JL$57</c:f>
              <c:numCache>
                <c:formatCode>0</c:formatCode>
                <c:ptCount val="8"/>
                <c:pt idx="0">
                  <c:v>28.418391401127089</c:v>
                </c:pt>
                <c:pt idx="1">
                  <c:v>34.022897161447084</c:v>
                </c:pt>
                <c:pt idx="2">
                  <c:v>72.863092974408914</c:v>
                </c:pt>
                <c:pt idx="3">
                  <c:v>66.647438233853947</c:v>
                </c:pt>
                <c:pt idx="4">
                  <c:v>36.071354542701883</c:v>
                </c:pt>
                <c:pt idx="5">
                  <c:v>16.396110844046085</c:v>
                </c:pt>
                <c:pt idx="6">
                  <c:v>10.241392604869798</c:v>
                </c:pt>
                <c:pt idx="7">
                  <c:v>11.607609550082676</c:v>
                </c:pt>
              </c:numCache>
            </c:numRef>
          </c:val>
        </c:ser>
        <c:ser>
          <c:idx val="2"/>
          <c:order val="2"/>
          <c:tx>
            <c:strRef>
              <c:f>'Summary Sheet with withins'!$JD$58</c:f>
              <c:strCache>
                <c:ptCount val="1"/>
                <c:pt idx="0">
                  <c:v>Dynamic London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'Summary Sheet with withins'!$JE$55:$JL$55</c:f>
              <c:strCache>
                <c:ptCount val="8"/>
                <c:pt idx="0">
                  <c:v>0-15</c:v>
                </c:pt>
                <c:pt idx="1">
                  <c:v>16-19</c:v>
                </c:pt>
                <c:pt idx="2">
                  <c:v>20-24</c:v>
                </c:pt>
                <c:pt idx="3">
                  <c:v>25-29</c:v>
                </c:pt>
                <c:pt idx="4">
                  <c:v>30-44</c:v>
                </c:pt>
                <c:pt idx="5">
                  <c:v>45-59</c:v>
                </c:pt>
                <c:pt idx="6">
                  <c:v>60-74</c:v>
                </c:pt>
                <c:pt idx="7">
                  <c:v>75+</c:v>
                </c:pt>
              </c:strCache>
            </c:strRef>
          </c:cat>
          <c:val>
            <c:numRef>
              <c:f>'Summary Sheet with withins'!$JE$58:$JL$58</c:f>
              <c:numCache>
                <c:formatCode>0</c:formatCode>
                <c:ptCount val="8"/>
                <c:pt idx="0">
                  <c:v>41.70752760361075</c:v>
                </c:pt>
                <c:pt idx="1">
                  <c:v>83.854984766864419</c:v>
                </c:pt>
                <c:pt idx="2">
                  <c:v>156.09935850858437</c:v>
                </c:pt>
                <c:pt idx="3">
                  <c:v>147.76925693435058</c:v>
                </c:pt>
                <c:pt idx="4">
                  <c:v>76.240076774032886</c:v>
                </c:pt>
                <c:pt idx="5">
                  <c:v>28.142837833622689</c:v>
                </c:pt>
                <c:pt idx="6">
                  <c:v>15.97902038744607</c:v>
                </c:pt>
                <c:pt idx="7">
                  <c:v>16.259907778547962</c:v>
                </c:pt>
              </c:numCache>
            </c:numRef>
          </c:val>
        </c:ser>
        <c:ser>
          <c:idx val="3"/>
          <c:order val="3"/>
          <c:tx>
            <c:strRef>
              <c:f>'Summary Sheet with withins'!$JD$59</c:f>
              <c:strCache>
                <c:ptCount val="1"/>
                <c:pt idx="0">
                  <c:v>Footloose, Middle-Class, Commuter Britain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'Summary Sheet with withins'!$JE$55:$JL$55</c:f>
              <c:strCache>
                <c:ptCount val="8"/>
                <c:pt idx="0">
                  <c:v>0-15</c:v>
                </c:pt>
                <c:pt idx="1">
                  <c:v>16-19</c:v>
                </c:pt>
                <c:pt idx="2">
                  <c:v>20-24</c:v>
                </c:pt>
                <c:pt idx="3">
                  <c:v>25-29</c:v>
                </c:pt>
                <c:pt idx="4">
                  <c:v>30-44</c:v>
                </c:pt>
                <c:pt idx="5">
                  <c:v>45-59</c:v>
                </c:pt>
                <c:pt idx="6">
                  <c:v>60-74</c:v>
                </c:pt>
                <c:pt idx="7">
                  <c:v>75+</c:v>
                </c:pt>
              </c:strCache>
            </c:strRef>
          </c:cat>
          <c:val>
            <c:numRef>
              <c:f>'Summary Sheet with withins'!$JE$59:$JL$59</c:f>
              <c:numCache>
                <c:formatCode>0</c:formatCode>
                <c:ptCount val="8"/>
                <c:pt idx="0">
                  <c:v>54.035164706210956</c:v>
                </c:pt>
                <c:pt idx="1">
                  <c:v>56.319824384742667</c:v>
                </c:pt>
                <c:pt idx="2">
                  <c:v>150.96009089617954</c:v>
                </c:pt>
                <c:pt idx="3">
                  <c:v>134.56915367825539</c:v>
                </c:pt>
                <c:pt idx="4">
                  <c:v>75.769480318852729</c:v>
                </c:pt>
                <c:pt idx="5">
                  <c:v>29.683211325130227</c:v>
                </c:pt>
                <c:pt idx="6">
                  <c:v>20.404018002739527</c:v>
                </c:pt>
                <c:pt idx="7">
                  <c:v>27.819329095717528</c:v>
                </c:pt>
              </c:numCache>
            </c:numRef>
          </c:val>
        </c:ser>
        <c:ser>
          <c:idx val="4"/>
          <c:order val="4"/>
          <c:tx>
            <c:strRef>
              <c:f>'Summary Sheet with withins'!$JD$60</c:f>
              <c:strCache>
                <c:ptCount val="1"/>
                <c:pt idx="0">
                  <c:v>Intermediate Single Migrants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'Summary Sheet with withins'!$JE$55:$JL$55</c:f>
              <c:strCache>
                <c:ptCount val="8"/>
                <c:pt idx="0">
                  <c:v>0-15</c:v>
                </c:pt>
                <c:pt idx="1">
                  <c:v>16-19</c:v>
                </c:pt>
                <c:pt idx="2">
                  <c:v>20-24</c:v>
                </c:pt>
                <c:pt idx="3">
                  <c:v>25-29</c:v>
                </c:pt>
                <c:pt idx="4">
                  <c:v>30-44</c:v>
                </c:pt>
                <c:pt idx="5">
                  <c:v>45-59</c:v>
                </c:pt>
                <c:pt idx="6">
                  <c:v>60-74</c:v>
                </c:pt>
                <c:pt idx="7">
                  <c:v>75+</c:v>
                </c:pt>
              </c:strCache>
            </c:strRef>
          </c:cat>
          <c:val>
            <c:numRef>
              <c:f>'Summary Sheet with withins'!$JE$60:$JL$60</c:f>
              <c:numCache>
                <c:formatCode>0</c:formatCode>
                <c:ptCount val="8"/>
                <c:pt idx="0">
                  <c:v>40.696039665766925</c:v>
                </c:pt>
                <c:pt idx="1">
                  <c:v>44.151489829156844</c:v>
                </c:pt>
                <c:pt idx="2">
                  <c:v>115.49678371241625</c:v>
                </c:pt>
                <c:pt idx="3">
                  <c:v>106.04753281991137</c:v>
                </c:pt>
                <c:pt idx="4">
                  <c:v>56.906554621874811</c:v>
                </c:pt>
                <c:pt idx="5">
                  <c:v>24.26743704572905</c:v>
                </c:pt>
                <c:pt idx="6">
                  <c:v>16.095905231482952</c:v>
                </c:pt>
                <c:pt idx="7">
                  <c:v>19.358763515095927</c:v>
                </c:pt>
              </c:numCache>
            </c:numRef>
          </c:val>
        </c:ser>
        <c:ser>
          <c:idx val="6"/>
          <c:order val="5"/>
          <c:tx>
            <c:strRef>
              <c:f>'Summary Sheet with withins'!$JD$61</c:f>
              <c:strCache>
                <c:ptCount val="1"/>
                <c:pt idx="0">
                  <c:v>Sedentary Middle-Class Britain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'Summary Sheet with withins'!$JE$55:$JL$55</c:f>
              <c:strCache>
                <c:ptCount val="8"/>
                <c:pt idx="0">
                  <c:v>0-15</c:v>
                </c:pt>
                <c:pt idx="1">
                  <c:v>16-19</c:v>
                </c:pt>
                <c:pt idx="2">
                  <c:v>20-24</c:v>
                </c:pt>
                <c:pt idx="3">
                  <c:v>25-29</c:v>
                </c:pt>
                <c:pt idx="4">
                  <c:v>30-44</c:v>
                </c:pt>
                <c:pt idx="5">
                  <c:v>45-59</c:v>
                </c:pt>
                <c:pt idx="6">
                  <c:v>60-74</c:v>
                </c:pt>
                <c:pt idx="7">
                  <c:v>75+</c:v>
                </c:pt>
              </c:strCache>
            </c:strRef>
          </c:cat>
          <c:val>
            <c:numRef>
              <c:f>'Summary Sheet with withins'!$JE$61:$JL$61</c:f>
              <c:numCache>
                <c:formatCode>0</c:formatCode>
                <c:ptCount val="8"/>
                <c:pt idx="0">
                  <c:v>42.717095505788024</c:v>
                </c:pt>
                <c:pt idx="1">
                  <c:v>42.785769463358093</c:v>
                </c:pt>
                <c:pt idx="2">
                  <c:v>98.703248448716025</c:v>
                </c:pt>
                <c:pt idx="3">
                  <c:v>102.40672531527009</c:v>
                </c:pt>
                <c:pt idx="4">
                  <c:v>55.845481686132779</c:v>
                </c:pt>
                <c:pt idx="5">
                  <c:v>23.341505606182114</c:v>
                </c:pt>
                <c:pt idx="6">
                  <c:v>16.091605430695591</c:v>
                </c:pt>
                <c:pt idx="7">
                  <c:v>21.627630221930449</c:v>
                </c:pt>
              </c:numCache>
            </c:numRef>
          </c:val>
        </c:ser>
        <c:ser>
          <c:idx val="7"/>
          <c:order val="6"/>
          <c:tx>
            <c:strRef>
              <c:f>'Summary Sheet with withins'!$JD$62</c:f>
              <c:strCache>
                <c:ptCount val="1"/>
                <c:pt idx="0">
                  <c:v>Student Towns</c:v>
                </c:pt>
              </c:strCache>
            </c:strRef>
          </c:tx>
          <c:spPr>
            <a:ln>
              <a:solidFill>
                <a:srgbClr val="E7E200"/>
              </a:solidFill>
            </a:ln>
          </c:spPr>
          <c:marker>
            <c:symbol val="none"/>
          </c:marker>
          <c:cat>
            <c:strRef>
              <c:f>'Summary Sheet with withins'!$JE$55:$JL$55</c:f>
              <c:strCache>
                <c:ptCount val="8"/>
                <c:pt idx="0">
                  <c:v>0-15</c:v>
                </c:pt>
                <c:pt idx="1">
                  <c:v>16-19</c:v>
                </c:pt>
                <c:pt idx="2">
                  <c:v>20-24</c:v>
                </c:pt>
                <c:pt idx="3">
                  <c:v>25-29</c:v>
                </c:pt>
                <c:pt idx="4">
                  <c:v>30-44</c:v>
                </c:pt>
                <c:pt idx="5">
                  <c:v>45-59</c:v>
                </c:pt>
                <c:pt idx="6">
                  <c:v>60-74</c:v>
                </c:pt>
                <c:pt idx="7">
                  <c:v>75+</c:v>
                </c:pt>
              </c:strCache>
            </c:strRef>
          </c:cat>
          <c:val>
            <c:numRef>
              <c:f>'Summary Sheet with withins'!$JE$62:$JL$62</c:f>
              <c:numCache>
                <c:formatCode>0</c:formatCode>
                <c:ptCount val="8"/>
                <c:pt idx="0">
                  <c:v>28.021270540312926</c:v>
                </c:pt>
                <c:pt idx="1">
                  <c:v>148.81467032411206</c:v>
                </c:pt>
                <c:pt idx="2">
                  <c:v>116.98812700146762</c:v>
                </c:pt>
                <c:pt idx="3">
                  <c:v>87.182090783607549</c:v>
                </c:pt>
                <c:pt idx="4">
                  <c:v>42.611018867090344</c:v>
                </c:pt>
                <c:pt idx="5">
                  <c:v>18.126145171207593</c:v>
                </c:pt>
                <c:pt idx="6">
                  <c:v>10.046839410794485</c:v>
                </c:pt>
                <c:pt idx="7">
                  <c:v>11.042290649118451</c:v>
                </c:pt>
              </c:numCache>
            </c:numRef>
          </c:val>
        </c:ser>
        <c:ser>
          <c:idx val="8"/>
          <c:order val="7"/>
          <c:tx>
            <c:strRef>
              <c:f>'Summary Sheet with withins'!$JD$63</c:f>
              <c:strCache>
                <c:ptCount val="1"/>
                <c:pt idx="0">
                  <c:v>Successful Family In-migrants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'Summary Sheet with withins'!$JE$55:$JL$55</c:f>
              <c:strCache>
                <c:ptCount val="8"/>
                <c:pt idx="0">
                  <c:v>0-15</c:v>
                </c:pt>
                <c:pt idx="1">
                  <c:v>16-19</c:v>
                </c:pt>
                <c:pt idx="2">
                  <c:v>20-24</c:v>
                </c:pt>
                <c:pt idx="3">
                  <c:v>25-29</c:v>
                </c:pt>
                <c:pt idx="4">
                  <c:v>30-44</c:v>
                </c:pt>
                <c:pt idx="5">
                  <c:v>45-59</c:v>
                </c:pt>
                <c:pt idx="6">
                  <c:v>60-74</c:v>
                </c:pt>
                <c:pt idx="7">
                  <c:v>75+</c:v>
                </c:pt>
              </c:strCache>
            </c:strRef>
          </c:cat>
          <c:val>
            <c:numRef>
              <c:f>'Summary Sheet with withins'!$JE$63:$JL$63</c:f>
              <c:numCache>
                <c:formatCode>0</c:formatCode>
                <c:ptCount val="8"/>
                <c:pt idx="0">
                  <c:v>56.166225692235002</c:v>
                </c:pt>
                <c:pt idx="1">
                  <c:v>49.419218338226763</c:v>
                </c:pt>
                <c:pt idx="2">
                  <c:v>128.05257860346236</c:v>
                </c:pt>
                <c:pt idx="3">
                  <c:v>117.89190817023038</c:v>
                </c:pt>
                <c:pt idx="4">
                  <c:v>70.74140566133994</c:v>
                </c:pt>
                <c:pt idx="5">
                  <c:v>37.438620780100237</c:v>
                </c:pt>
                <c:pt idx="6">
                  <c:v>28.190277190527219</c:v>
                </c:pt>
                <c:pt idx="7">
                  <c:v>26.991759848703701</c:v>
                </c:pt>
              </c:numCache>
            </c:numRef>
          </c:val>
        </c:ser>
        <c:marker val="1"/>
        <c:axId val="46313472"/>
        <c:axId val="46315008"/>
      </c:lineChart>
      <c:catAx>
        <c:axId val="46313472"/>
        <c:scaling>
          <c:orientation val="minMax"/>
        </c:scaling>
        <c:axPos val="b"/>
        <c:tickLblPos val="nextTo"/>
        <c:crossAx val="46315008"/>
        <c:crosses val="autoZero"/>
        <c:auto val="1"/>
        <c:lblAlgn val="ctr"/>
        <c:lblOffset val="100"/>
      </c:catAx>
      <c:valAx>
        <c:axId val="463150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/>
                  <a:t>Rate per 1,000 people</a:t>
                </a:r>
              </a:p>
            </c:rich>
          </c:tx>
          <c:layout/>
        </c:title>
        <c:numFmt formatCode="0" sourceLinked="1"/>
        <c:tickLblPos val="nextTo"/>
        <c:crossAx val="46313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93335731511094"/>
          <c:y val="1.8496674217092824E-2"/>
          <c:w val="0.32517777777778156"/>
          <c:h val="0.62246230180131068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200" b="1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'Summary Sheet with withins'!$JD$66</c:f>
              <c:strCache>
                <c:ptCount val="1"/>
                <c:pt idx="0">
                  <c:v>Coastal and Rural Retirement Migrants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'Summary Sheet with withins'!$JE$55:$JL$55</c:f>
              <c:strCache>
                <c:ptCount val="8"/>
                <c:pt idx="0">
                  <c:v>0-15</c:v>
                </c:pt>
                <c:pt idx="1">
                  <c:v>16-19</c:v>
                </c:pt>
                <c:pt idx="2">
                  <c:v>20-24</c:v>
                </c:pt>
                <c:pt idx="3">
                  <c:v>25-29</c:v>
                </c:pt>
                <c:pt idx="4">
                  <c:v>30-44</c:v>
                </c:pt>
                <c:pt idx="5">
                  <c:v>45-59</c:v>
                </c:pt>
                <c:pt idx="6">
                  <c:v>60-74</c:v>
                </c:pt>
                <c:pt idx="7">
                  <c:v>75+</c:v>
                </c:pt>
              </c:strCache>
            </c:strRef>
          </c:cat>
          <c:val>
            <c:numRef>
              <c:f>'Summary Sheet with withins'!$JE$66:$JL$66</c:f>
              <c:numCache>
                <c:formatCode>0</c:formatCode>
                <c:ptCount val="8"/>
                <c:pt idx="0">
                  <c:v>34.390711847069589</c:v>
                </c:pt>
                <c:pt idx="1">
                  <c:v>84.168628773220888</c:v>
                </c:pt>
                <c:pt idx="2">
                  <c:v>110.63076252859733</c:v>
                </c:pt>
                <c:pt idx="3">
                  <c:v>85.152488674503644</c:v>
                </c:pt>
                <c:pt idx="4">
                  <c:v>42.220979882924944</c:v>
                </c:pt>
                <c:pt idx="5">
                  <c:v>23.028139360824071</c:v>
                </c:pt>
                <c:pt idx="6">
                  <c:v>16.372779790508584</c:v>
                </c:pt>
                <c:pt idx="7">
                  <c:v>16.326761231852327</c:v>
                </c:pt>
              </c:numCache>
            </c:numRef>
          </c:val>
        </c:ser>
        <c:ser>
          <c:idx val="1"/>
          <c:order val="1"/>
          <c:tx>
            <c:strRef>
              <c:f>'Summary Sheet with withins'!$JD$67</c:f>
              <c:strCache>
                <c:ptCount val="1"/>
                <c:pt idx="0">
                  <c:v>Constrained, Working-Class, Local Britain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'Summary Sheet with withins'!$JE$55:$JL$55</c:f>
              <c:strCache>
                <c:ptCount val="8"/>
                <c:pt idx="0">
                  <c:v>0-15</c:v>
                </c:pt>
                <c:pt idx="1">
                  <c:v>16-19</c:v>
                </c:pt>
                <c:pt idx="2">
                  <c:v>20-24</c:v>
                </c:pt>
                <c:pt idx="3">
                  <c:v>25-29</c:v>
                </c:pt>
                <c:pt idx="4">
                  <c:v>30-44</c:v>
                </c:pt>
                <c:pt idx="5">
                  <c:v>45-59</c:v>
                </c:pt>
                <c:pt idx="6">
                  <c:v>60-74</c:v>
                </c:pt>
                <c:pt idx="7">
                  <c:v>75+</c:v>
                </c:pt>
              </c:strCache>
            </c:strRef>
          </c:cat>
          <c:val>
            <c:numRef>
              <c:f>'Summary Sheet with withins'!$JE$67:$JL$67</c:f>
              <c:numCache>
                <c:formatCode>0</c:formatCode>
                <c:ptCount val="8"/>
                <c:pt idx="0">
                  <c:v>27.116696455475378</c:v>
                </c:pt>
                <c:pt idx="1">
                  <c:v>54.568616122602009</c:v>
                </c:pt>
                <c:pt idx="2">
                  <c:v>72.251392504533058</c:v>
                </c:pt>
                <c:pt idx="3">
                  <c:v>65.407010370747585</c:v>
                </c:pt>
                <c:pt idx="4">
                  <c:v>34.267637343466752</c:v>
                </c:pt>
                <c:pt idx="5">
                  <c:v>16.091842800357689</c:v>
                </c:pt>
                <c:pt idx="6">
                  <c:v>10.113685676135002</c:v>
                </c:pt>
                <c:pt idx="7">
                  <c:v>11.492724046227973</c:v>
                </c:pt>
              </c:numCache>
            </c:numRef>
          </c:val>
        </c:ser>
        <c:ser>
          <c:idx val="2"/>
          <c:order val="2"/>
          <c:tx>
            <c:strRef>
              <c:f>'Summary Sheet with withins'!$JD$68</c:f>
              <c:strCache>
                <c:ptCount val="1"/>
                <c:pt idx="0">
                  <c:v>Dynamic London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'Summary Sheet with withins'!$JE$55:$JL$55</c:f>
              <c:strCache>
                <c:ptCount val="8"/>
                <c:pt idx="0">
                  <c:v>0-15</c:v>
                </c:pt>
                <c:pt idx="1">
                  <c:v>16-19</c:v>
                </c:pt>
                <c:pt idx="2">
                  <c:v>20-24</c:v>
                </c:pt>
                <c:pt idx="3">
                  <c:v>25-29</c:v>
                </c:pt>
                <c:pt idx="4">
                  <c:v>30-44</c:v>
                </c:pt>
                <c:pt idx="5">
                  <c:v>45-59</c:v>
                </c:pt>
                <c:pt idx="6">
                  <c:v>60-74</c:v>
                </c:pt>
                <c:pt idx="7">
                  <c:v>75+</c:v>
                </c:pt>
              </c:strCache>
            </c:strRef>
          </c:cat>
          <c:val>
            <c:numRef>
              <c:f>'Summary Sheet with withins'!$JE$68:$JL$68</c:f>
              <c:numCache>
                <c:formatCode>0</c:formatCode>
                <c:ptCount val="8"/>
                <c:pt idx="0">
                  <c:v>68.564166942118177</c:v>
                </c:pt>
                <c:pt idx="1">
                  <c:v>75.214089683987751</c:v>
                </c:pt>
                <c:pt idx="2">
                  <c:v>126.58494052191281</c:v>
                </c:pt>
                <c:pt idx="3">
                  <c:v>143.28627972417101</c:v>
                </c:pt>
                <c:pt idx="4">
                  <c:v>100.52241570952204</c:v>
                </c:pt>
                <c:pt idx="5">
                  <c:v>42.882333981430456</c:v>
                </c:pt>
                <c:pt idx="6">
                  <c:v>31.771254546992644</c:v>
                </c:pt>
                <c:pt idx="7">
                  <c:v>29.511467406045732</c:v>
                </c:pt>
              </c:numCache>
            </c:numRef>
          </c:val>
        </c:ser>
        <c:ser>
          <c:idx val="3"/>
          <c:order val="3"/>
          <c:tx>
            <c:strRef>
              <c:f>'Summary Sheet with withins'!$JD$69</c:f>
              <c:strCache>
                <c:ptCount val="1"/>
                <c:pt idx="0">
                  <c:v>Footloose, Middle-Class, Commuter Britain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'Summary Sheet with withins'!$JE$55:$JL$55</c:f>
              <c:strCache>
                <c:ptCount val="8"/>
                <c:pt idx="0">
                  <c:v>0-15</c:v>
                </c:pt>
                <c:pt idx="1">
                  <c:v>16-19</c:v>
                </c:pt>
                <c:pt idx="2">
                  <c:v>20-24</c:v>
                </c:pt>
                <c:pt idx="3">
                  <c:v>25-29</c:v>
                </c:pt>
                <c:pt idx="4">
                  <c:v>30-44</c:v>
                </c:pt>
                <c:pt idx="5">
                  <c:v>45-59</c:v>
                </c:pt>
                <c:pt idx="6">
                  <c:v>60-74</c:v>
                </c:pt>
                <c:pt idx="7">
                  <c:v>75+</c:v>
                </c:pt>
              </c:strCache>
            </c:strRef>
          </c:cat>
          <c:val>
            <c:numRef>
              <c:f>'Summary Sheet with withins'!$JE$69:$JL$69</c:f>
              <c:numCache>
                <c:formatCode>0</c:formatCode>
                <c:ptCount val="8"/>
                <c:pt idx="0">
                  <c:v>46.039688578014044</c:v>
                </c:pt>
                <c:pt idx="1">
                  <c:v>103.30937179502295</c:v>
                </c:pt>
                <c:pt idx="2">
                  <c:v>140.56277517398098</c:v>
                </c:pt>
                <c:pt idx="3">
                  <c:v>127.96427802883582</c:v>
                </c:pt>
                <c:pt idx="4">
                  <c:v>65.828724587530118</c:v>
                </c:pt>
                <c:pt idx="5">
                  <c:v>32.655711887579578</c:v>
                </c:pt>
                <c:pt idx="6">
                  <c:v>24.075663687952517</c:v>
                </c:pt>
                <c:pt idx="7">
                  <c:v>23.523407414281074</c:v>
                </c:pt>
              </c:numCache>
            </c:numRef>
          </c:val>
        </c:ser>
        <c:ser>
          <c:idx val="4"/>
          <c:order val="4"/>
          <c:tx>
            <c:strRef>
              <c:f>'Summary Sheet with withins'!$JD$70</c:f>
              <c:strCache>
                <c:ptCount val="1"/>
                <c:pt idx="0">
                  <c:v>Intermediate Single Migrants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'Summary Sheet with withins'!$JE$55:$JL$55</c:f>
              <c:strCache>
                <c:ptCount val="8"/>
                <c:pt idx="0">
                  <c:v>0-15</c:v>
                </c:pt>
                <c:pt idx="1">
                  <c:v>16-19</c:v>
                </c:pt>
                <c:pt idx="2">
                  <c:v>20-24</c:v>
                </c:pt>
                <c:pt idx="3">
                  <c:v>25-29</c:v>
                </c:pt>
                <c:pt idx="4">
                  <c:v>30-44</c:v>
                </c:pt>
                <c:pt idx="5">
                  <c:v>45-59</c:v>
                </c:pt>
                <c:pt idx="6">
                  <c:v>60-74</c:v>
                </c:pt>
                <c:pt idx="7">
                  <c:v>75+</c:v>
                </c:pt>
              </c:strCache>
            </c:strRef>
          </c:cat>
          <c:val>
            <c:numRef>
              <c:f>'Summary Sheet with withins'!$JE$70:$JL$70</c:f>
              <c:numCache>
                <c:formatCode>0</c:formatCode>
                <c:ptCount val="8"/>
                <c:pt idx="0">
                  <c:v>40.570923686722395</c:v>
                </c:pt>
                <c:pt idx="1">
                  <c:v>73.461596641000938</c:v>
                </c:pt>
                <c:pt idx="2">
                  <c:v>95.555988725600358</c:v>
                </c:pt>
                <c:pt idx="3">
                  <c:v>93.796814448837921</c:v>
                </c:pt>
                <c:pt idx="4">
                  <c:v>55.471276721067184</c:v>
                </c:pt>
                <c:pt idx="5">
                  <c:v>27.190259334467029</c:v>
                </c:pt>
                <c:pt idx="6">
                  <c:v>19.228938326029319</c:v>
                </c:pt>
                <c:pt idx="7">
                  <c:v>18.830129245366681</c:v>
                </c:pt>
              </c:numCache>
            </c:numRef>
          </c:val>
        </c:ser>
        <c:ser>
          <c:idx val="6"/>
          <c:order val="5"/>
          <c:tx>
            <c:strRef>
              <c:f>'Summary Sheet with withins'!$JD$71</c:f>
              <c:strCache>
                <c:ptCount val="1"/>
                <c:pt idx="0">
                  <c:v>Sedentary Middle-Class Britain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'Summary Sheet with withins'!$JE$55:$JL$55</c:f>
              <c:strCache>
                <c:ptCount val="8"/>
                <c:pt idx="0">
                  <c:v>0-15</c:v>
                </c:pt>
                <c:pt idx="1">
                  <c:v>16-19</c:v>
                </c:pt>
                <c:pt idx="2">
                  <c:v>20-24</c:v>
                </c:pt>
                <c:pt idx="3">
                  <c:v>25-29</c:v>
                </c:pt>
                <c:pt idx="4">
                  <c:v>30-44</c:v>
                </c:pt>
                <c:pt idx="5">
                  <c:v>45-59</c:v>
                </c:pt>
                <c:pt idx="6">
                  <c:v>60-74</c:v>
                </c:pt>
                <c:pt idx="7">
                  <c:v>75+</c:v>
                </c:pt>
              </c:strCache>
            </c:strRef>
          </c:cat>
          <c:val>
            <c:numRef>
              <c:f>'Summary Sheet with withins'!$JE$71:$JL$71</c:f>
              <c:numCache>
                <c:formatCode>0</c:formatCode>
                <c:ptCount val="8"/>
                <c:pt idx="0">
                  <c:v>35.397686259079144</c:v>
                </c:pt>
                <c:pt idx="1">
                  <c:v>74.455933291033702</c:v>
                </c:pt>
                <c:pt idx="2">
                  <c:v>100.6976170352642</c:v>
                </c:pt>
                <c:pt idx="3">
                  <c:v>95.957081649289961</c:v>
                </c:pt>
                <c:pt idx="4">
                  <c:v>48.150288951699572</c:v>
                </c:pt>
                <c:pt idx="5">
                  <c:v>23.906625602161728</c:v>
                </c:pt>
                <c:pt idx="6">
                  <c:v>15.912553952377326</c:v>
                </c:pt>
                <c:pt idx="7">
                  <c:v>18.484935656672871</c:v>
                </c:pt>
              </c:numCache>
            </c:numRef>
          </c:val>
        </c:ser>
        <c:ser>
          <c:idx val="7"/>
          <c:order val="6"/>
          <c:tx>
            <c:strRef>
              <c:f>'Summary Sheet with withins'!$JD$72</c:f>
              <c:strCache>
                <c:ptCount val="1"/>
                <c:pt idx="0">
                  <c:v>Student Towns</c:v>
                </c:pt>
              </c:strCache>
            </c:strRef>
          </c:tx>
          <c:spPr>
            <a:ln>
              <a:solidFill>
                <a:srgbClr val="E7E200"/>
              </a:solidFill>
            </a:ln>
          </c:spPr>
          <c:marker>
            <c:symbol val="none"/>
          </c:marker>
          <c:cat>
            <c:strRef>
              <c:f>'Summary Sheet with withins'!$JE$55:$JL$55</c:f>
              <c:strCache>
                <c:ptCount val="8"/>
                <c:pt idx="0">
                  <c:v>0-15</c:v>
                </c:pt>
                <c:pt idx="1">
                  <c:v>16-19</c:v>
                </c:pt>
                <c:pt idx="2">
                  <c:v>20-24</c:v>
                </c:pt>
                <c:pt idx="3">
                  <c:v>25-29</c:v>
                </c:pt>
                <c:pt idx="4">
                  <c:v>30-44</c:v>
                </c:pt>
                <c:pt idx="5">
                  <c:v>45-59</c:v>
                </c:pt>
                <c:pt idx="6">
                  <c:v>60-74</c:v>
                </c:pt>
                <c:pt idx="7">
                  <c:v>75+</c:v>
                </c:pt>
              </c:strCache>
            </c:strRef>
          </c:cat>
          <c:val>
            <c:numRef>
              <c:f>'Summary Sheet with withins'!$JE$72:$JL$72</c:f>
              <c:numCache>
                <c:formatCode>0</c:formatCode>
                <c:ptCount val="8"/>
                <c:pt idx="0">
                  <c:v>37.297125806501569</c:v>
                </c:pt>
                <c:pt idx="1">
                  <c:v>49.226749765037006</c:v>
                </c:pt>
                <c:pt idx="2">
                  <c:v>135.58911426710569</c:v>
                </c:pt>
                <c:pt idx="3">
                  <c:v>105.54682941362088</c:v>
                </c:pt>
                <c:pt idx="4">
                  <c:v>54.493870660791295</c:v>
                </c:pt>
                <c:pt idx="5">
                  <c:v>22.796747148253786</c:v>
                </c:pt>
                <c:pt idx="6">
                  <c:v>14.652452999935807</c:v>
                </c:pt>
                <c:pt idx="7">
                  <c:v>16.516027363262001</c:v>
                </c:pt>
              </c:numCache>
            </c:numRef>
          </c:val>
        </c:ser>
        <c:ser>
          <c:idx val="8"/>
          <c:order val="7"/>
          <c:tx>
            <c:strRef>
              <c:f>'Summary Sheet with withins'!$JD$73</c:f>
              <c:strCache>
                <c:ptCount val="1"/>
                <c:pt idx="0">
                  <c:v>Successful Family In-migrants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'Summary Sheet with withins'!$JE$55:$JL$55</c:f>
              <c:strCache>
                <c:ptCount val="8"/>
                <c:pt idx="0">
                  <c:v>0-15</c:v>
                </c:pt>
                <c:pt idx="1">
                  <c:v>16-19</c:v>
                </c:pt>
                <c:pt idx="2">
                  <c:v>20-24</c:v>
                </c:pt>
                <c:pt idx="3">
                  <c:v>25-29</c:v>
                </c:pt>
                <c:pt idx="4">
                  <c:v>30-44</c:v>
                </c:pt>
                <c:pt idx="5">
                  <c:v>45-59</c:v>
                </c:pt>
                <c:pt idx="6">
                  <c:v>60-74</c:v>
                </c:pt>
                <c:pt idx="7">
                  <c:v>75+</c:v>
                </c:pt>
              </c:strCache>
            </c:strRef>
          </c:cat>
          <c:val>
            <c:numRef>
              <c:f>'Summary Sheet with withins'!$JE$73:$JL$73</c:f>
              <c:numCache>
                <c:formatCode>0</c:formatCode>
                <c:ptCount val="8"/>
                <c:pt idx="0">
                  <c:v>40.617007696160847</c:v>
                </c:pt>
                <c:pt idx="1">
                  <c:v>98.218354585686214</c:v>
                </c:pt>
                <c:pt idx="2">
                  <c:v>132.26333848386389</c:v>
                </c:pt>
                <c:pt idx="3">
                  <c:v>110.26566534210596</c:v>
                </c:pt>
                <c:pt idx="4">
                  <c:v>52.469087872269107</c:v>
                </c:pt>
                <c:pt idx="5">
                  <c:v>28.103079545185189</c:v>
                </c:pt>
                <c:pt idx="6">
                  <c:v>19.50912782850542</c:v>
                </c:pt>
                <c:pt idx="7">
                  <c:v>21.731768184426535</c:v>
                </c:pt>
              </c:numCache>
            </c:numRef>
          </c:val>
        </c:ser>
        <c:marker val="1"/>
        <c:axId val="47779200"/>
        <c:axId val="46072960"/>
      </c:lineChart>
      <c:catAx>
        <c:axId val="47779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6072960"/>
        <c:crosses val="autoZero"/>
        <c:auto val="1"/>
        <c:lblAlgn val="ctr"/>
        <c:lblOffset val="100"/>
      </c:catAx>
      <c:valAx>
        <c:axId val="460729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/>
                  <a:t>Rate per 1,000 people</a:t>
                </a:r>
              </a:p>
            </c:rich>
          </c:tx>
          <c:layout/>
        </c:title>
        <c:numFmt formatCode="0" sourceLinked="1"/>
        <c:tickLblPos val="nextTo"/>
        <c:crossAx val="4777920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1331068388024788"/>
          <c:y val="0"/>
          <c:w val="0.28456861674016637"/>
          <c:h val="0.65737104290535142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</c:chart>
  <c:txPr>
    <a:bodyPr/>
    <a:lstStyle/>
    <a:p>
      <a:pPr>
        <a:defRPr b="1"/>
      </a:pPr>
      <a:endParaRPr lang="en-US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6.9970765663462289E-2"/>
          <c:y val="2.8250573017679415E-2"/>
          <c:w val="0.84799704323729841"/>
          <c:h val="0.77205336677940051"/>
        </c:manualLayout>
      </c:layout>
      <c:barChart>
        <c:barDir val="col"/>
        <c:grouping val="clustered"/>
        <c:ser>
          <c:idx val="0"/>
          <c:order val="0"/>
          <c:tx>
            <c:strRef>
              <c:f>Net_by_year!$CY$94</c:f>
              <c:strCache>
                <c:ptCount val="1"/>
                <c:pt idx="0">
                  <c:v>1999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Net_by_year!$CY$95:$CY$102</c:f>
              <c:numCache>
                <c:formatCode>0.00</c:formatCode>
                <c:ptCount val="8"/>
                <c:pt idx="0">
                  <c:v>11.03850078167646</c:v>
                </c:pt>
                <c:pt idx="1">
                  <c:v>0.24986833860619637</c:v>
                </c:pt>
                <c:pt idx="2">
                  <c:v>-22.010371599846689</c:v>
                </c:pt>
                <c:pt idx="3">
                  <c:v>5.8169168485649303</c:v>
                </c:pt>
                <c:pt idx="4">
                  <c:v>0.59071210696108456</c:v>
                </c:pt>
                <c:pt idx="5">
                  <c:v>6.5655640825023722</c:v>
                </c:pt>
                <c:pt idx="6">
                  <c:v>-8.1528915443198517</c:v>
                </c:pt>
                <c:pt idx="7">
                  <c:v>14.920334332024948</c:v>
                </c:pt>
              </c:numCache>
            </c:numRef>
          </c:val>
        </c:ser>
        <c:ser>
          <c:idx val="1"/>
          <c:order val="1"/>
          <c:tx>
            <c:strRef>
              <c:f>Net_by_year!$CZ$94</c:f>
              <c:strCache>
                <c:ptCount val="1"/>
                <c:pt idx="0">
                  <c:v>2000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Net_by_year!$CZ$95:$CZ$102</c:f>
              <c:numCache>
                <c:formatCode>0.00</c:formatCode>
                <c:ptCount val="8"/>
                <c:pt idx="0">
                  <c:v>13.176895049041102</c:v>
                </c:pt>
                <c:pt idx="1">
                  <c:v>0.82512605876946776</c:v>
                </c:pt>
                <c:pt idx="2">
                  <c:v>-25.339764676704387</c:v>
                </c:pt>
                <c:pt idx="3">
                  <c:v>4.6489696770621682</c:v>
                </c:pt>
                <c:pt idx="4">
                  <c:v>0.86301011947543771</c:v>
                </c:pt>
                <c:pt idx="5">
                  <c:v>7.5262717370831398</c:v>
                </c:pt>
                <c:pt idx="6">
                  <c:v>-9.516255502858499</c:v>
                </c:pt>
                <c:pt idx="7">
                  <c:v>16.941192158693024</c:v>
                </c:pt>
              </c:numCache>
            </c:numRef>
          </c:val>
        </c:ser>
        <c:ser>
          <c:idx val="2"/>
          <c:order val="2"/>
          <c:tx>
            <c:strRef>
              <c:f>Net_by_year!$DA$94</c:f>
              <c:strCache>
                <c:ptCount val="1"/>
                <c:pt idx="0">
                  <c:v>2001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Net_by_year!$DA$95:$DA$102</c:f>
              <c:numCache>
                <c:formatCode>0.00</c:formatCode>
                <c:ptCount val="8"/>
                <c:pt idx="0">
                  <c:v>13.64751847699241</c:v>
                </c:pt>
                <c:pt idx="1">
                  <c:v>1.8114101979374457</c:v>
                </c:pt>
                <c:pt idx="2">
                  <c:v>-25.371518871813226</c:v>
                </c:pt>
                <c:pt idx="3">
                  <c:v>4.2560556077506115</c:v>
                </c:pt>
                <c:pt idx="4">
                  <c:v>-0.28603841213367881</c:v>
                </c:pt>
                <c:pt idx="5">
                  <c:v>6.4256109376682033</c:v>
                </c:pt>
                <c:pt idx="6">
                  <c:v>-8.8095773841652267</c:v>
                </c:pt>
                <c:pt idx="7">
                  <c:v>14.504157466998638</c:v>
                </c:pt>
              </c:numCache>
            </c:numRef>
          </c:val>
        </c:ser>
        <c:ser>
          <c:idx val="3"/>
          <c:order val="3"/>
          <c:tx>
            <c:strRef>
              <c:f>Net_by_year!$DB$94</c:f>
              <c:strCache>
                <c:ptCount val="1"/>
                <c:pt idx="0">
                  <c:v>2002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Net_by_year!$DB$95:$DB$102</c:f>
              <c:numCache>
                <c:formatCode>0.00</c:formatCode>
                <c:ptCount val="8"/>
                <c:pt idx="0">
                  <c:v>14.772382744792949</c:v>
                </c:pt>
                <c:pt idx="1">
                  <c:v>2.1318880570720489</c:v>
                </c:pt>
                <c:pt idx="2">
                  <c:v>-29.066324982877106</c:v>
                </c:pt>
                <c:pt idx="3">
                  <c:v>5.7867387751211803</c:v>
                </c:pt>
                <c:pt idx="4">
                  <c:v>-0.97569109974578916</c:v>
                </c:pt>
                <c:pt idx="5">
                  <c:v>7.1183479095369959</c:v>
                </c:pt>
                <c:pt idx="6">
                  <c:v>-9.8825280004182208</c:v>
                </c:pt>
                <c:pt idx="7">
                  <c:v>16.817392732305816</c:v>
                </c:pt>
              </c:numCache>
            </c:numRef>
          </c:val>
        </c:ser>
        <c:ser>
          <c:idx val="4"/>
          <c:order val="4"/>
          <c:tx>
            <c:strRef>
              <c:f>Net_by_year!$DC$94</c:f>
              <c:strCache>
                <c:ptCount val="1"/>
                <c:pt idx="0">
                  <c:v>2003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Net_by_year!$DC$95:$DC$102</c:f>
              <c:numCache>
                <c:formatCode>0.00</c:formatCode>
                <c:ptCount val="8"/>
                <c:pt idx="0">
                  <c:v>13.597845506455403</c:v>
                </c:pt>
                <c:pt idx="1">
                  <c:v>3.0048676859923251</c:v>
                </c:pt>
                <c:pt idx="2">
                  <c:v>-30.227939057492964</c:v>
                </c:pt>
                <c:pt idx="3">
                  <c:v>7.274951808395449</c:v>
                </c:pt>
                <c:pt idx="4">
                  <c:v>-1.2738264251377898</c:v>
                </c:pt>
                <c:pt idx="5">
                  <c:v>7.9318174039043079</c:v>
                </c:pt>
                <c:pt idx="6">
                  <c:v>-10.221490840451541</c:v>
                </c:pt>
                <c:pt idx="7">
                  <c:v>15.9609088688004</c:v>
                </c:pt>
              </c:numCache>
            </c:numRef>
          </c:val>
        </c:ser>
        <c:ser>
          <c:idx val="5"/>
          <c:order val="5"/>
          <c:tx>
            <c:strRef>
              <c:f>Net_by_year!$DD$94</c:f>
              <c:strCache>
                <c:ptCount val="1"/>
                <c:pt idx="0">
                  <c:v>2004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Net_by_year!$DD$95:$DD$102</c:f>
              <c:numCache>
                <c:formatCode>0.00</c:formatCode>
                <c:ptCount val="8"/>
                <c:pt idx="0">
                  <c:v>12.839500522404776</c:v>
                </c:pt>
                <c:pt idx="1">
                  <c:v>2.3752644321645988</c:v>
                </c:pt>
                <c:pt idx="2">
                  <c:v>-30.282156921357334</c:v>
                </c:pt>
                <c:pt idx="3">
                  <c:v>8.8123483525255502</c:v>
                </c:pt>
                <c:pt idx="4">
                  <c:v>-1.3316031126111119</c:v>
                </c:pt>
                <c:pt idx="5">
                  <c:v>7.4407707285188884</c:v>
                </c:pt>
                <c:pt idx="6">
                  <c:v>-9.8115832092953195</c:v>
                </c:pt>
                <c:pt idx="7">
                  <c:v>16.218684861780112</c:v>
                </c:pt>
              </c:numCache>
            </c:numRef>
          </c:val>
        </c:ser>
        <c:ser>
          <c:idx val="6"/>
          <c:order val="6"/>
          <c:tx>
            <c:strRef>
              <c:f>Net_by_year!$DE$94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Net_by_year!$DE$95:$DE$102</c:f>
              <c:numCache>
                <c:formatCode>0.00</c:formatCode>
                <c:ptCount val="8"/>
                <c:pt idx="0">
                  <c:v>9.7787985185206505</c:v>
                </c:pt>
                <c:pt idx="1">
                  <c:v>1.2528737030324393</c:v>
                </c:pt>
                <c:pt idx="2">
                  <c:v>-26.528981509186604</c:v>
                </c:pt>
                <c:pt idx="3">
                  <c:v>9.2301644476774403</c:v>
                </c:pt>
                <c:pt idx="4">
                  <c:v>0.75043611263347698</c:v>
                </c:pt>
                <c:pt idx="5">
                  <c:v>7.2270679796806867</c:v>
                </c:pt>
                <c:pt idx="6">
                  <c:v>-8.299699448017785</c:v>
                </c:pt>
                <c:pt idx="7">
                  <c:v>13.370194550393776</c:v>
                </c:pt>
              </c:numCache>
            </c:numRef>
          </c:val>
        </c:ser>
        <c:ser>
          <c:idx val="7"/>
          <c:order val="7"/>
          <c:tx>
            <c:strRef>
              <c:f>Net_by_year!$DF$94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Net_by_year!$DF$95:$DF$102</c:f>
              <c:numCache>
                <c:formatCode>0.00</c:formatCode>
                <c:ptCount val="8"/>
                <c:pt idx="0">
                  <c:v>8.9682011515870492</c:v>
                </c:pt>
                <c:pt idx="1">
                  <c:v>0.72357182555370936</c:v>
                </c:pt>
                <c:pt idx="2">
                  <c:v>-26.193846344588174</c:v>
                </c:pt>
                <c:pt idx="3">
                  <c:v>10.895364215209742</c:v>
                </c:pt>
                <c:pt idx="4">
                  <c:v>0.12115077078812635</c:v>
                </c:pt>
                <c:pt idx="5">
                  <c:v>7.2335993307690414</c:v>
                </c:pt>
                <c:pt idx="6">
                  <c:v>-8.5170704765780485</c:v>
                </c:pt>
                <c:pt idx="7">
                  <c:v>14.831314440970111</c:v>
                </c:pt>
              </c:numCache>
            </c:numRef>
          </c:val>
        </c:ser>
        <c:ser>
          <c:idx val="8"/>
          <c:order val="8"/>
          <c:tx>
            <c:strRef>
              <c:f>Net_by_year!$DG$94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Net_by_year!$DG$95:$DG$102</c:f>
              <c:numCache>
                <c:formatCode>0.00</c:formatCode>
                <c:ptCount val="8"/>
                <c:pt idx="0">
                  <c:v>10.516146379539409</c:v>
                </c:pt>
                <c:pt idx="1">
                  <c:v>1.143301802794261</c:v>
                </c:pt>
                <c:pt idx="2">
                  <c:v>-27.820510079740018</c:v>
                </c:pt>
                <c:pt idx="3">
                  <c:v>10.904270346626101</c:v>
                </c:pt>
                <c:pt idx="4">
                  <c:v>0.1502672610571664</c:v>
                </c:pt>
                <c:pt idx="5">
                  <c:v>9.1450261101222505</c:v>
                </c:pt>
                <c:pt idx="6">
                  <c:v>-9.7830241413992685</c:v>
                </c:pt>
                <c:pt idx="7">
                  <c:v>14.65608231834541</c:v>
                </c:pt>
              </c:numCache>
            </c:numRef>
          </c:val>
        </c:ser>
        <c:ser>
          <c:idx val="9"/>
          <c:order val="9"/>
          <c:tx>
            <c:strRef>
              <c:f>Net_by_year!$DH$94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Net_by_year!$DH$95:$DH$102</c:f>
              <c:numCache>
                <c:formatCode>0.00</c:formatCode>
                <c:ptCount val="8"/>
                <c:pt idx="0">
                  <c:v>8.5226336695283074</c:v>
                </c:pt>
                <c:pt idx="1">
                  <c:v>1.2440980289290264</c:v>
                </c:pt>
                <c:pt idx="2">
                  <c:v>-25.642630048028106</c:v>
                </c:pt>
                <c:pt idx="3">
                  <c:v>9.2060099480648656</c:v>
                </c:pt>
                <c:pt idx="4">
                  <c:v>1.9155186521616656</c:v>
                </c:pt>
                <c:pt idx="5">
                  <c:v>8.3172050186866109</c:v>
                </c:pt>
                <c:pt idx="6">
                  <c:v>-8.2891171508939649</c:v>
                </c:pt>
                <c:pt idx="7">
                  <c:v>13.104115626185978</c:v>
                </c:pt>
              </c:numCache>
            </c:numRef>
          </c:val>
        </c:ser>
        <c:axId val="47829760"/>
        <c:axId val="47831296"/>
      </c:barChart>
      <c:catAx>
        <c:axId val="47829760"/>
        <c:scaling>
          <c:orientation val="minMax"/>
        </c:scaling>
        <c:axPos val="b"/>
        <c:numFmt formatCode="General" sourceLinked="1"/>
        <c:minorTickMark val="out"/>
        <c:tickLblPos val="low"/>
        <c:txPr>
          <a:bodyPr rot="900000"/>
          <a:lstStyle/>
          <a:p>
            <a:pPr>
              <a:defRPr sz="1400" b="1"/>
            </a:pPr>
            <a:endParaRPr lang="en-US"/>
          </a:p>
        </c:txPr>
        <c:crossAx val="47831296"/>
        <c:crosses val="autoZero"/>
        <c:auto val="1"/>
        <c:lblAlgn val="ctr"/>
        <c:lblOffset val="100"/>
      </c:catAx>
      <c:valAx>
        <c:axId val="47831296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782976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4882654313160077"/>
          <c:y val="0.13069574816124271"/>
          <c:w val="0.10530270660010582"/>
          <c:h val="0.45924537960989148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</c:chart>
  <c:spPr>
    <a:noFill/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7.2150123242555514E-2"/>
          <c:y val="2.9459215861118288E-2"/>
          <c:w val="0.79232223699412863"/>
          <c:h val="0.76300668610250943"/>
        </c:manualLayout>
      </c:layout>
      <c:barChart>
        <c:barDir val="col"/>
        <c:grouping val="clustered"/>
        <c:ser>
          <c:idx val="0"/>
          <c:order val="0"/>
          <c:tx>
            <c:strRef>
              <c:f>Net_by_year!$DI$94</c:f>
              <c:strCache>
                <c:ptCount val="1"/>
                <c:pt idx="0">
                  <c:v>1999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Net_by_year!$DI$95:$DI$102</c:f>
              <c:numCache>
                <c:formatCode>0.00</c:formatCode>
                <c:ptCount val="8"/>
                <c:pt idx="0">
                  <c:v>-37.718608489173306</c:v>
                </c:pt>
                <c:pt idx="1">
                  <c:v>-22.84608002448272</c:v>
                </c:pt>
                <c:pt idx="2">
                  <c:v>19.21325506117299</c:v>
                </c:pt>
                <c:pt idx="3">
                  <c:v>-50.403218148045461</c:v>
                </c:pt>
                <c:pt idx="4">
                  <c:v>-28.630993197922333</c:v>
                </c:pt>
                <c:pt idx="5">
                  <c:v>-38.482255943397604</c:v>
                </c:pt>
                <c:pt idx="6">
                  <c:v>99.600862137782215</c:v>
                </c:pt>
                <c:pt idx="7">
                  <c:v>-56.259516156318732</c:v>
                </c:pt>
              </c:numCache>
            </c:numRef>
          </c:val>
        </c:ser>
        <c:ser>
          <c:idx val="1"/>
          <c:order val="1"/>
          <c:tx>
            <c:strRef>
              <c:f>Net_by_year!$DJ$94</c:f>
              <c:strCache>
                <c:ptCount val="1"/>
                <c:pt idx="0">
                  <c:v>2000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Net_by_year!$DJ$95:$DJ$102</c:f>
              <c:numCache>
                <c:formatCode>0.00</c:formatCode>
                <c:ptCount val="8"/>
                <c:pt idx="0">
                  <c:v>-35.882514648603404</c:v>
                </c:pt>
                <c:pt idx="1">
                  <c:v>-23.491944672619827</c:v>
                </c:pt>
                <c:pt idx="2">
                  <c:v>18.154106565155107</c:v>
                </c:pt>
                <c:pt idx="3">
                  <c:v>-54.293665160117484</c:v>
                </c:pt>
                <c:pt idx="4">
                  <c:v>-28.712910044625382</c:v>
                </c:pt>
                <c:pt idx="5">
                  <c:v>-35.85834432319362</c:v>
                </c:pt>
                <c:pt idx="6">
                  <c:v>100.62172905517306</c:v>
                </c:pt>
                <c:pt idx="7">
                  <c:v>-56.449120430153052</c:v>
                </c:pt>
              </c:numCache>
            </c:numRef>
          </c:val>
        </c:ser>
        <c:ser>
          <c:idx val="2"/>
          <c:order val="2"/>
          <c:tx>
            <c:strRef>
              <c:f>Net_by_year!$DK$94</c:f>
              <c:strCache>
                <c:ptCount val="1"/>
                <c:pt idx="0">
                  <c:v>2001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Net_by_year!$DK$95:$DK$102</c:f>
              <c:numCache>
                <c:formatCode>0.00</c:formatCode>
                <c:ptCount val="8"/>
                <c:pt idx="0">
                  <c:v>-35.076088410962512</c:v>
                </c:pt>
                <c:pt idx="1">
                  <c:v>-22.283704999983669</c:v>
                </c:pt>
                <c:pt idx="2">
                  <c:v>15.826997391469725</c:v>
                </c:pt>
                <c:pt idx="3">
                  <c:v>-50.365878030407863</c:v>
                </c:pt>
                <c:pt idx="4">
                  <c:v>-28.797398695485949</c:v>
                </c:pt>
                <c:pt idx="5">
                  <c:v>-33.379627868041467</c:v>
                </c:pt>
                <c:pt idx="6">
                  <c:v>96.831843771377407</c:v>
                </c:pt>
                <c:pt idx="7">
                  <c:v>-53.017105677405816</c:v>
                </c:pt>
              </c:numCache>
            </c:numRef>
          </c:val>
        </c:ser>
        <c:ser>
          <c:idx val="3"/>
          <c:order val="3"/>
          <c:tx>
            <c:strRef>
              <c:f>Net_by_year!$DL$94</c:f>
              <c:strCache>
                <c:ptCount val="1"/>
                <c:pt idx="0">
                  <c:v>2002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Net_by_year!$DL$95:$DL$102</c:f>
              <c:numCache>
                <c:formatCode>0.00</c:formatCode>
                <c:ptCount val="8"/>
                <c:pt idx="0">
                  <c:v>-32.115168381816943</c:v>
                </c:pt>
                <c:pt idx="1">
                  <c:v>-22.852344678817946</c:v>
                </c:pt>
                <c:pt idx="2">
                  <c:v>9.9211146973376643</c:v>
                </c:pt>
                <c:pt idx="3">
                  <c:v>-45.345999126150744</c:v>
                </c:pt>
                <c:pt idx="4">
                  <c:v>-29.764113437582822</c:v>
                </c:pt>
                <c:pt idx="5">
                  <c:v>-31.128892854155627</c:v>
                </c:pt>
                <c:pt idx="6">
                  <c:v>96.053585663297994</c:v>
                </c:pt>
                <c:pt idx="7">
                  <c:v>-50.478240862477001</c:v>
                </c:pt>
              </c:numCache>
            </c:numRef>
          </c:val>
        </c:ser>
        <c:ser>
          <c:idx val="4"/>
          <c:order val="4"/>
          <c:tx>
            <c:strRef>
              <c:f>Net_by_year!$DM$94</c:f>
              <c:strCache>
                <c:ptCount val="1"/>
                <c:pt idx="0">
                  <c:v>2003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Net_by_year!$DM$95:$DM$102</c:f>
              <c:numCache>
                <c:formatCode>0.00</c:formatCode>
                <c:ptCount val="8"/>
                <c:pt idx="0">
                  <c:v>-31.327073811227788</c:v>
                </c:pt>
                <c:pt idx="1">
                  <c:v>-21.328676755917726</c:v>
                </c:pt>
                <c:pt idx="2">
                  <c:v>6.2335935518803591</c:v>
                </c:pt>
                <c:pt idx="3">
                  <c:v>-46.560460792534002</c:v>
                </c:pt>
                <c:pt idx="4">
                  <c:v>-27.853403141361216</c:v>
                </c:pt>
                <c:pt idx="5">
                  <c:v>-30.209651183806251</c:v>
                </c:pt>
                <c:pt idx="6">
                  <c:v>95.404214494589667</c:v>
                </c:pt>
                <c:pt idx="7">
                  <c:v>-47.964148730465652</c:v>
                </c:pt>
              </c:numCache>
            </c:numRef>
          </c:val>
        </c:ser>
        <c:ser>
          <c:idx val="5"/>
          <c:order val="5"/>
          <c:tx>
            <c:strRef>
              <c:f>Net_by_year!$DN$94</c:f>
              <c:strCache>
                <c:ptCount val="1"/>
                <c:pt idx="0">
                  <c:v>2004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Net_by_year!$DN$95:$DN$102</c:f>
              <c:numCache>
                <c:formatCode>0.00</c:formatCode>
                <c:ptCount val="8"/>
                <c:pt idx="0">
                  <c:v>-28.506597566496431</c:v>
                </c:pt>
                <c:pt idx="1">
                  <c:v>-19.234239331557429</c:v>
                </c:pt>
                <c:pt idx="2">
                  <c:v>2.5292787815947375</c:v>
                </c:pt>
                <c:pt idx="3">
                  <c:v>-45.923068986006399</c:v>
                </c:pt>
                <c:pt idx="4">
                  <c:v>-29.61771932360169</c:v>
                </c:pt>
                <c:pt idx="5">
                  <c:v>-29.784793751417002</c:v>
                </c:pt>
                <c:pt idx="6">
                  <c:v>93.373102771275384</c:v>
                </c:pt>
                <c:pt idx="7">
                  <c:v>-45.968105651475078</c:v>
                </c:pt>
              </c:numCache>
            </c:numRef>
          </c:val>
        </c:ser>
        <c:ser>
          <c:idx val="6"/>
          <c:order val="6"/>
          <c:tx>
            <c:strRef>
              <c:f>Net_by_year!$DO$94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Net_by_year!$DO$95:$DO$102</c:f>
              <c:numCache>
                <c:formatCode>0.00</c:formatCode>
                <c:ptCount val="8"/>
                <c:pt idx="0">
                  <c:v>-30.773901674498521</c:v>
                </c:pt>
                <c:pt idx="1">
                  <c:v>-20.09025149758984</c:v>
                </c:pt>
                <c:pt idx="2">
                  <c:v>1.2725439216305054</c:v>
                </c:pt>
                <c:pt idx="3">
                  <c:v>-47.215635879832526</c:v>
                </c:pt>
                <c:pt idx="4">
                  <c:v>-29.335597081484188</c:v>
                </c:pt>
                <c:pt idx="5">
                  <c:v>-28.640215801104492</c:v>
                </c:pt>
                <c:pt idx="6">
                  <c:v>96.555758025691034</c:v>
                </c:pt>
                <c:pt idx="7">
                  <c:v>-45.431131397976408</c:v>
                </c:pt>
              </c:numCache>
            </c:numRef>
          </c:val>
        </c:ser>
        <c:ser>
          <c:idx val="7"/>
          <c:order val="7"/>
          <c:tx>
            <c:strRef>
              <c:f>Net_by_year!$DP$94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Net_by_year!$DP$95:$DP$102</c:f>
              <c:numCache>
                <c:formatCode>0.00</c:formatCode>
                <c:ptCount val="8"/>
                <c:pt idx="0">
                  <c:v>-31.69589164202479</c:v>
                </c:pt>
                <c:pt idx="1">
                  <c:v>-19.471993675918061</c:v>
                </c:pt>
                <c:pt idx="2">
                  <c:v>3.485678035056746</c:v>
                </c:pt>
                <c:pt idx="3">
                  <c:v>-50.829258284033813</c:v>
                </c:pt>
                <c:pt idx="4">
                  <c:v>-29.516300783481309</c:v>
                </c:pt>
                <c:pt idx="5">
                  <c:v>-29.624214951815791</c:v>
                </c:pt>
                <c:pt idx="6">
                  <c:v>99.58011886691736</c:v>
                </c:pt>
                <c:pt idx="7">
                  <c:v>-48.025743032520474</c:v>
                </c:pt>
              </c:numCache>
            </c:numRef>
          </c:val>
        </c:ser>
        <c:ser>
          <c:idx val="8"/>
          <c:order val="8"/>
          <c:tx>
            <c:strRef>
              <c:f>Net_by_year!$DQ$94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Net_by_year!$DQ$95:$DQ$102</c:f>
              <c:numCache>
                <c:formatCode>0.00</c:formatCode>
                <c:ptCount val="8"/>
                <c:pt idx="0">
                  <c:v>-28.536042666157474</c:v>
                </c:pt>
                <c:pt idx="1">
                  <c:v>-19.619172328896127</c:v>
                </c:pt>
                <c:pt idx="2">
                  <c:v>2.7132256656481877</c:v>
                </c:pt>
                <c:pt idx="3">
                  <c:v>-45.313936961792393</c:v>
                </c:pt>
                <c:pt idx="4">
                  <c:v>-28.001562423709778</c:v>
                </c:pt>
                <c:pt idx="5">
                  <c:v>-28.828237260528606</c:v>
                </c:pt>
                <c:pt idx="6">
                  <c:v>95.643704542072669</c:v>
                </c:pt>
                <c:pt idx="7">
                  <c:v>-44.353690493783908</c:v>
                </c:pt>
              </c:numCache>
            </c:numRef>
          </c:val>
        </c:ser>
        <c:ser>
          <c:idx val="9"/>
          <c:order val="9"/>
          <c:tx>
            <c:strRef>
              <c:f>Net_by_year!$DR$94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Net_by_year!$DR$95:$DR$102</c:f>
              <c:numCache>
                <c:formatCode>0.00</c:formatCode>
                <c:ptCount val="8"/>
                <c:pt idx="0">
                  <c:v>-27.934515435868104</c:v>
                </c:pt>
                <c:pt idx="1">
                  <c:v>-19.195601612110956</c:v>
                </c:pt>
                <c:pt idx="2">
                  <c:v>2.1922188665837594</c:v>
                </c:pt>
                <c:pt idx="3">
                  <c:v>-42.647873889898499</c:v>
                </c:pt>
                <c:pt idx="4">
                  <c:v>-28.571721164579259</c:v>
                </c:pt>
                <c:pt idx="5">
                  <c:v>-26.209593195698854</c:v>
                </c:pt>
                <c:pt idx="6">
                  <c:v>98.090730693755049</c:v>
                </c:pt>
                <c:pt idx="7">
                  <c:v>-44.285944269845345</c:v>
                </c:pt>
              </c:numCache>
            </c:numRef>
          </c:val>
        </c:ser>
        <c:axId val="47896064"/>
        <c:axId val="47897600"/>
      </c:barChart>
      <c:catAx>
        <c:axId val="47896064"/>
        <c:scaling>
          <c:orientation val="minMax"/>
        </c:scaling>
        <c:axPos val="b"/>
        <c:numFmt formatCode="General" sourceLinked="1"/>
        <c:tickLblPos val="low"/>
        <c:txPr>
          <a:bodyPr rot="900000"/>
          <a:lstStyle/>
          <a:p>
            <a:pPr>
              <a:defRPr/>
            </a:pPr>
            <a:endParaRPr lang="en-US"/>
          </a:p>
        </c:txPr>
        <c:crossAx val="47897600"/>
        <c:crosses val="autoZero"/>
        <c:auto val="1"/>
        <c:lblAlgn val="ctr"/>
        <c:lblOffset val="100"/>
      </c:catAx>
      <c:valAx>
        <c:axId val="47897600"/>
        <c:scaling>
          <c:orientation val="minMax"/>
        </c:scaling>
        <c:axPos val="l"/>
        <c:majorGridlines/>
        <c:numFmt formatCode="0" sourceLinked="0"/>
        <c:tickLblPos val="nextTo"/>
        <c:crossAx val="47896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22498983075367"/>
          <c:y val="0.20968145637611665"/>
          <c:w val="0.10048779443466398"/>
          <c:h val="0.47980860556257343"/>
        </c:manualLayout>
      </c:layout>
    </c:legend>
    <c:plotVisOnly val="1"/>
  </c:chart>
  <c:txPr>
    <a:bodyPr/>
    <a:lstStyle/>
    <a:p>
      <a:pPr>
        <a:defRPr sz="1400" b="1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7.1428745017983866E-2"/>
          <c:y val="3.0210937918474505E-2"/>
          <c:w val="0.78852240692135667"/>
          <c:h val="0.72064920456371606"/>
        </c:manualLayout>
      </c:layout>
      <c:barChart>
        <c:barDir val="col"/>
        <c:grouping val="clustered"/>
        <c:ser>
          <c:idx val="0"/>
          <c:order val="0"/>
          <c:tx>
            <c:strRef>
              <c:f>Net_by_year!$DS$94</c:f>
              <c:strCache>
                <c:ptCount val="1"/>
                <c:pt idx="0">
                  <c:v>1999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Net_by_year!$DS$95:$DS$102</c:f>
              <c:numCache>
                <c:formatCode>0.00</c:formatCode>
                <c:ptCount val="8"/>
                <c:pt idx="0">
                  <c:v>-11.316355699412792</c:v>
                </c:pt>
                <c:pt idx="1">
                  <c:v>-3.4809886891537025</c:v>
                </c:pt>
                <c:pt idx="2">
                  <c:v>35.961060480530193</c:v>
                </c:pt>
                <c:pt idx="3">
                  <c:v>8.7000000000000011</c:v>
                </c:pt>
                <c:pt idx="4">
                  <c:v>24.231199469492509</c:v>
                </c:pt>
                <c:pt idx="5">
                  <c:v>-4.0158525539959591</c:v>
                </c:pt>
                <c:pt idx="6">
                  <c:v>-20.050003246964089</c:v>
                </c:pt>
                <c:pt idx="7">
                  <c:v>-8.118768128546364</c:v>
                </c:pt>
              </c:numCache>
            </c:numRef>
          </c:val>
        </c:ser>
        <c:ser>
          <c:idx val="1"/>
          <c:order val="1"/>
          <c:tx>
            <c:strRef>
              <c:f>Net_by_year!$DT$94</c:f>
              <c:strCache>
                <c:ptCount val="1"/>
                <c:pt idx="0">
                  <c:v>2000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Net_by_year!$DT$95:$DT$102</c:f>
              <c:numCache>
                <c:formatCode>0.00</c:formatCode>
                <c:ptCount val="8"/>
                <c:pt idx="0">
                  <c:v>-11.192673442144203</c:v>
                </c:pt>
                <c:pt idx="1">
                  <c:v>-5.2380753893821366</c:v>
                </c:pt>
                <c:pt idx="2">
                  <c:v>35.706622653187495</c:v>
                </c:pt>
                <c:pt idx="3">
                  <c:v>9.5511405445180273</c:v>
                </c:pt>
                <c:pt idx="4">
                  <c:v>24.073593850777598</c:v>
                </c:pt>
                <c:pt idx="5">
                  <c:v>-5.0615014845185913</c:v>
                </c:pt>
                <c:pt idx="6">
                  <c:v>-17.735370697358228</c:v>
                </c:pt>
                <c:pt idx="7">
                  <c:v>-11.145550760614748</c:v>
                </c:pt>
              </c:numCache>
            </c:numRef>
          </c:val>
        </c:ser>
        <c:ser>
          <c:idx val="2"/>
          <c:order val="2"/>
          <c:tx>
            <c:strRef>
              <c:f>Net_by_year!$DU$94</c:f>
              <c:strCache>
                <c:ptCount val="1"/>
                <c:pt idx="0">
                  <c:v>2001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Net_by_year!$DU$95:$DU$102</c:f>
              <c:numCache>
                <c:formatCode>0.00</c:formatCode>
                <c:ptCount val="8"/>
                <c:pt idx="0">
                  <c:v>-10.732496626503156</c:v>
                </c:pt>
                <c:pt idx="1">
                  <c:v>-2.9561662557535366</c:v>
                </c:pt>
                <c:pt idx="2">
                  <c:v>36.944727717723794</c:v>
                </c:pt>
                <c:pt idx="3">
                  <c:v>12.905646890636184</c:v>
                </c:pt>
                <c:pt idx="4">
                  <c:v>24.257483553698634</c:v>
                </c:pt>
                <c:pt idx="5">
                  <c:v>-6.0945959088403976</c:v>
                </c:pt>
                <c:pt idx="6">
                  <c:v>-21.655071417781457</c:v>
                </c:pt>
                <c:pt idx="7">
                  <c:v>-7.4926185478993945</c:v>
                </c:pt>
              </c:numCache>
            </c:numRef>
          </c:val>
        </c:ser>
        <c:ser>
          <c:idx val="3"/>
          <c:order val="3"/>
          <c:tx>
            <c:strRef>
              <c:f>Net_by_year!$DV$94</c:f>
              <c:strCache>
                <c:ptCount val="1"/>
                <c:pt idx="0">
                  <c:v>2002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Net_by_year!$DV$95:$DV$102</c:f>
              <c:numCache>
                <c:formatCode>0.00</c:formatCode>
                <c:ptCount val="8"/>
                <c:pt idx="0">
                  <c:v>-5.7820059477133849</c:v>
                </c:pt>
                <c:pt idx="1">
                  <c:v>3.0944651806357207E-2</c:v>
                </c:pt>
                <c:pt idx="2">
                  <c:v>27.838063439065106</c:v>
                </c:pt>
                <c:pt idx="3">
                  <c:v>14.703994293865922</c:v>
                </c:pt>
                <c:pt idx="4">
                  <c:v>20.825269025315475</c:v>
                </c:pt>
                <c:pt idx="5">
                  <c:v>-2.46342566990096</c:v>
                </c:pt>
                <c:pt idx="6">
                  <c:v>-19.978598640584021</c:v>
                </c:pt>
                <c:pt idx="7">
                  <c:v>-6.4151310437519875</c:v>
                </c:pt>
              </c:numCache>
            </c:numRef>
          </c:val>
        </c:ser>
        <c:ser>
          <c:idx val="4"/>
          <c:order val="4"/>
          <c:tx>
            <c:strRef>
              <c:f>Net_by_year!$DW$94</c:f>
              <c:strCache>
                <c:ptCount val="1"/>
                <c:pt idx="0">
                  <c:v>2003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Net_by_year!$DW$95:$DW$102</c:f>
              <c:numCache>
                <c:formatCode>0.00</c:formatCode>
                <c:ptCount val="8"/>
                <c:pt idx="0">
                  <c:v>-3.34047630784577</c:v>
                </c:pt>
                <c:pt idx="1">
                  <c:v>3.6650848078585403</c:v>
                </c:pt>
                <c:pt idx="2">
                  <c:v>20.667527993109363</c:v>
                </c:pt>
                <c:pt idx="3">
                  <c:v>8.9586305278174159</c:v>
                </c:pt>
                <c:pt idx="4">
                  <c:v>21.20901279187558</c:v>
                </c:pt>
                <c:pt idx="5">
                  <c:v>-2.7773932690633254</c:v>
                </c:pt>
                <c:pt idx="6">
                  <c:v>-18.389832042710129</c:v>
                </c:pt>
                <c:pt idx="7">
                  <c:v>-1.0150654803992578</c:v>
                </c:pt>
              </c:numCache>
            </c:numRef>
          </c:val>
        </c:ser>
        <c:ser>
          <c:idx val="5"/>
          <c:order val="5"/>
          <c:tx>
            <c:strRef>
              <c:f>Net_by_year!$DX$94</c:f>
              <c:strCache>
                <c:ptCount val="1"/>
                <c:pt idx="0">
                  <c:v>2004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Net_by_year!$DX$95:$DX$102</c:f>
              <c:numCache>
                <c:formatCode>0.00</c:formatCode>
                <c:ptCount val="8"/>
                <c:pt idx="0">
                  <c:v>1.1992196626983567</c:v>
                </c:pt>
                <c:pt idx="1">
                  <c:v>4.4525270177948029</c:v>
                </c:pt>
                <c:pt idx="2">
                  <c:v>19.391285775309697</c:v>
                </c:pt>
                <c:pt idx="3">
                  <c:v>5.7051053195287365</c:v>
                </c:pt>
                <c:pt idx="4">
                  <c:v>18.127145061242512</c:v>
                </c:pt>
                <c:pt idx="5">
                  <c:v>-0.22582480338042371</c:v>
                </c:pt>
                <c:pt idx="6">
                  <c:v>-18.449837306727495</c:v>
                </c:pt>
                <c:pt idx="7">
                  <c:v>0.80241148000339668</c:v>
                </c:pt>
              </c:numCache>
            </c:numRef>
          </c:val>
        </c:ser>
        <c:ser>
          <c:idx val="6"/>
          <c:order val="6"/>
          <c:tx>
            <c:strRef>
              <c:f>Net_by_year!$DY$94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Net_by_year!$DY$95:$DY$102</c:f>
              <c:numCache>
                <c:formatCode>0.00</c:formatCode>
                <c:ptCount val="8"/>
                <c:pt idx="0">
                  <c:v>-3.7614930735801315</c:v>
                </c:pt>
                <c:pt idx="1">
                  <c:v>3.467565445238102</c:v>
                </c:pt>
                <c:pt idx="2">
                  <c:v>22.059256146249215</c:v>
                </c:pt>
                <c:pt idx="3">
                  <c:v>3.5220797720797732</c:v>
                </c:pt>
                <c:pt idx="4">
                  <c:v>17.086208812236887</c:v>
                </c:pt>
                <c:pt idx="5">
                  <c:v>-1.8249328820874198</c:v>
                </c:pt>
                <c:pt idx="6">
                  <c:v>-14.546009852389702</c:v>
                </c:pt>
                <c:pt idx="7">
                  <c:v>-4.9513515294815491</c:v>
                </c:pt>
              </c:numCache>
            </c:numRef>
          </c:val>
        </c:ser>
        <c:ser>
          <c:idx val="7"/>
          <c:order val="7"/>
          <c:tx>
            <c:strRef>
              <c:f>Net_by_year!$DZ$94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Net_by_year!$DZ$95:$DZ$102</c:f>
              <c:numCache>
                <c:formatCode>0.00</c:formatCode>
                <c:ptCount val="8"/>
                <c:pt idx="0">
                  <c:v>-3.3211907786874506</c:v>
                </c:pt>
                <c:pt idx="1">
                  <c:v>3.8660875403919612</c:v>
                </c:pt>
                <c:pt idx="2">
                  <c:v>24.674138646741387</c:v>
                </c:pt>
                <c:pt idx="3">
                  <c:v>6.9922425952045248</c:v>
                </c:pt>
                <c:pt idx="4">
                  <c:v>17.384161164966141</c:v>
                </c:pt>
                <c:pt idx="5">
                  <c:v>-0.13497153327661787</c:v>
                </c:pt>
                <c:pt idx="6">
                  <c:v>-17.355788088953446</c:v>
                </c:pt>
                <c:pt idx="7">
                  <c:v>-4.0171171134835575</c:v>
                </c:pt>
              </c:numCache>
            </c:numRef>
          </c:val>
        </c:ser>
        <c:ser>
          <c:idx val="8"/>
          <c:order val="8"/>
          <c:tx>
            <c:strRef>
              <c:f>Net_by_year!$EA$94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Net_by_year!$EA$95:$EA$102</c:f>
              <c:numCache>
                <c:formatCode>0.00</c:formatCode>
                <c:ptCount val="8"/>
                <c:pt idx="0">
                  <c:v>-2.9393908732166345</c:v>
                </c:pt>
                <c:pt idx="1">
                  <c:v>2.4695280824616481</c:v>
                </c:pt>
                <c:pt idx="2">
                  <c:v>28.122465531224652</c:v>
                </c:pt>
                <c:pt idx="3">
                  <c:v>11.224913494809677</c:v>
                </c:pt>
                <c:pt idx="4">
                  <c:v>19.308662296816674</c:v>
                </c:pt>
                <c:pt idx="5">
                  <c:v>-6.3311675464351569E-2</c:v>
                </c:pt>
                <c:pt idx="6">
                  <c:v>-19.921543015276896</c:v>
                </c:pt>
                <c:pt idx="7">
                  <c:v>-2.5586320679285608</c:v>
                </c:pt>
              </c:numCache>
            </c:numRef>
          </c:val>
        </c:ser>
        <c:ser>
          <c:idx val="9"/>
          <c:order val="9"/>
          <c:tx>
            <c:strRef>
              <c:f>Net_by_year!$EB$94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Net_by_year!$EB$95:$EB$102</c:f>
              <c:numCache>
                <c:formatCode>0.00</c:formatCode>
                <c:ptCount val="8"/>
                <c:pt idx="0">
                  <c:v>-4.7444358162303901</c:v>
                </c:pt>
                <c:pt idx="1">
                  <c:v>1.9833792816200242</c:v>
                </c:pt>
                <c:pt idx="2">
                  <c:v>31.351732473811442</c:v>
                </c:pt>
                <c:pt idx="3">
                  <c:v>12.289517470881863</c:v>
                </c:pt>
                <c:pt idx="4">
                  <c:v>16.858879306141532</c:v>
                </c:pt>
                <c:pt idx="5">
                  <c:v>-0.7565944080795125</c:v>
                </c:pt>
                <c:pt idx="6">
                  <c:v>-19.912784414910771</c:v>
                </c:pt>
                <c:pt idx="7">
                  <c:v>-2.3626344869868188</c:v>
                </c:pt>
              </c:numCache>
            </c:numRef>
          </c:val>
        </c:ser>
        <c:axId val="47978752"/>
        <c:axId val="47996928"/>
      </c:barChart>
      <c:catAx>
        <c:axId val="47978752"/>
        <c:scaling>
          <c:orientation val="minMax"/>
        </c:scaling>
        <c:axPos val="b"/>
        <c:numFmt formatCode="General" sourceLinked="1"/>
        <c:tickLblPos val="low"/>
        <c:txPr>
          <a:bodyPr rot="900000"/>
          <a:lstStyle/>
          <a:p>
            <a:pPr>
              <a:defRPr sz="1200"/>
            </a:pPr>
            <a:endParaRPr lang="en-US"/>
          </a:p>
        </c:txPr>
        <c:crossAx val="47996928"/>
        <c:crosses val="autoZero"/>
        <c:auto val="1"/>
        <c:lblAlgn val="ctr"/>
        <c:lblOffset val="100"/>
      </c:catAx>
      <c:valAx>
        <c:axId val="47996928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978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76782589676293"/>
          <c:y val="0.16962022604317317"/>
          <c:w val="9.3000753378050055E-2"/>
          <c:h val="0.4920520649204567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b="1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7.1428745017983866E-2"/>
          <c:y val="3.0210937918474505E-2"/>
          <c:w val="0.74903992903664818"/>
          <c:h val="0.68409213134072522"/>
        </c:manualLayout>
      </c:layout>
      <c:barChart>
        <c:barDir val="col"/>
        <c:grouping val="clustered"/>
        <c:ser>
          <c:idx val="0"/>
          <c:order val="0"/>
          <c:tx>
            <c:strRef>
              <c:f>Net_by_year!$EC$94</c:f>
              <c:strCache>
                <c:ptCount val="1"/>
                <c:pt idx="0">
                  <c:v>1999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Net_by_year!$EC$95:$EC$102</c:f>
              <c:numCache>
                <c:formatCode>0.00</c:formatCode>
                <c:ptCount val="8"/>
                <c:pt idx="0">
                  <c:v>1.6656875280782422</c:v>
                </c:pt>
                <c:pt idx="1">
                  <c:v>-1.1089498137132521</c:v>
                </c:pt>
                <c:pt idx="2">
                  <c:v>9.5852225020990769</c:v>
                </c:pt>
                <c:pt idx="3">
                  <c:v>6.9674392935982343</c:v>
                </c:pt>
                <c:pt idx="4">
                  <c:v>13.824975903912215</c:v>
                </c:pt>
                <c:pt idx="5">
                  <c:v>5.7212768006505987</c:v>
                </c:pt>
                <c:pt idx="6">
                  <c:v>-21.194499505364305</c:v>
                </c:pt>
                <c:pt idx="7">
                  <c:v>7.2309472640105801</c:v>
                </c:pt>
              </c:numCache>
            </c:numRef>
          </c:val>
        </c:ser>
        <c:ser>
          <c:idx val="1"/>
          <c:order val="1"/>
          <c:tx>
            <c:strRef>
              <c:f>Net_by_year!$ED$94</c:f>
              <c:strCache>
                <c:ptCount val="1"/>
                <c:pt idx="0">
                  <c:v>2000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Net_by_year!$ED$95:$ED$102</c:f>
              <c:numCache>
                <c:formatCode>0.00</c:formatCode>
                <c:ptCount val="8"/>
                <c:pt idx="0">
                  <c:v>3.5564090721248474</c:v>
                </c:pt>
                <c:pt idx="1">
                  <c:v>-1.7231044896161958</c:v>
                </c:pt>
                <c:pt idx="2">
                  <c:v>5.3917197452229324</c:v>
                </c:pt>
                <c:pt idx="3">
                  <c:v>7.9560376819868734</c:v>
                </c:pt>
                <c:pt idx="4">
                  <c:v>14.760579730806537</c:v>
                </c:pt>
                <c:pt idx="5">
                  <c:v>6.0909567783593666</c:v>
                </c:pt>
                <c:pt idx="6">
                  <c:v>-20.730315011215001</c:v>
                </c:pt>
                <c:pt idx="7">
                  <c:v>11.376376937522776</c:v>
                </c:pt>
              </c:numCache>
            </c:numRef>
          </c:val>
        </c:ser>
        <c:ser>
          <c:idx val="2"/>
          <c:order val="2"/>
          <c:tx>
            <c:strRef>
              <c:f>Net_by_year!$EE$94</c:f>
              <c:strCache>
                <c:ptCount val="1"/>
                <c:pt idx="0">
                  <c:v>2001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Net_by_year!$EE$95:$EE$102</c:f>
              <c:numCache>
                <c:formatCode>0.00</c:formatCode>
                <c:ptCount val="8"/>
                <c:pt idx="0">
                  <c:v>5.0135664284481996</c:v>
                </c:pt>
                <c:pt idx="1">
                  <c:v>-1.5281881622318076</c:v>
                </c:pt>
                <c:pt idx="2">
                  <c:v>6.8694858533617245</c:v>
                </c:pt>
                <c:pt idx="3">
                  <c:v>6.770708283313339</c:v>
                </c:pt>
                <c:pt idx="4">
                  <c:v>14.225016316147009</c:v>
                </c:pt>
                <c:pt idx="5">
                  <c:v>4.8902231999967594</c:v>
                </c:pt>
                <c:pt idx="6">
                  <c:v>-19.956269437015671</c:v>
                </c:pt>
                <c:pt idx="7">
                  <c:v>7.2848107725982167</c:v>
                </c:pt>
              </c:numCache>
            </c:numRef>
          </c:val>
        </c:ser>
        <c:ser>
          <c:idx val="3"/>
          <c:order val="3"/>
          <c:tx>
            <c:strRef>
              <c:f>Net_by_year!$EF$94</c:f>
              <c:strCache>
                <c:ptCount val="1"/>
                <c:pt idx="0">
                  <c:v>2002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Net_by_year!$EF$95:$EF$102</c:f>
              <c:numCache>
                <c:formatCode>0.00</c:formatCode>
                <c:ptCount val="8"/>
                <c:pt idx="0">
                  <c:v>8.3726029824629578</c:v>
                </c:pt>
                <c:pt idx="1">
                  <c:v>1.8248096646051482</c:v>
                </c:pt>
                <c:pt idx="2">
                  <c:v>-1.5597999090495678</c:v>
                </c:pt>
                <c:pt idx="3">
                  <c:v>6.9925046845721424</c:v>
                </c:pt>
                <c:pt idx="4">
                  <c:v>12.882656582107298</c:v>
                </c:pt>
                <c:pt idx="5">
                  <c:v>8.0201767607563639</c:v>
                </c:pt>
                <c:pt idx="6">
                  <c:v>-19.338694301792799</c:v>
                </c:pt>
                <c:pt idx="7">
                  <c:v>12.242995535947475</c:v>
                </c:pt>
              </c:numCache>
            </c:numRef>
          </c:val>
        </c:ser>
        <c:ser>
          <c:idx val="4"/>
          <c:order val="4"/>
          <c:tx>
            <c:strRef>
              <c:f>Net_by_year!$EG$94</c:f>
              <c:strCache>
                <c:ptCount val="1"/>
                <c:pt idx="0">
                  <c:v>2003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Net_by_year!$EG$95:$EG$102</c:f>
              <c:numCache>
                <c:formatCode>0.00</c:formatCode>
                <c:ptCount val="8"/>
                <c:pt idx="0">
                  <c:v>9.1162305046628163</c:v>
                </c:pt>
                <c:pt idx="1">
                  <c:v>4.0292364968539305</c:v>
                </c:pt>
                <c:pt idx="2">
                  <c:v>-5.9095785440613033</c:v>
                </c:pt>
                <c:pt idx="3">
                  <c:v>10.386952350495696</c:v>
                </c:pt>
                <c:pt idx="4">
                  <c:v>11.021834160041671</c:v>
                </c:pt>
                <c:pt idx="5">
                  <c:v>9.2410125790379158</c:v>
                </c:pt>
                <c:pt idx="6">
                  <c:v>-18.255255006371272</c:v>
                </c:pt>
                <c:pt idx="7">
                  <c:v>11.970777220315114</c:v>
                </c:pt>
              </c:numCache>
            </c:numRef>
          </c:val>
        </c:ser>
        <c:ser>
          <c:idx val="5"/>
          <c:order val="5"/>
          <c:tx>
            <c:strRef>
              <c:f>Net_by_year!$EH$94</c:f>
              <c:strCache>
                <c:ptCount val="1"/>
                <c:pt idx="0">
                  <c:v>2004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Net_by_year!$EH$95:$EH$102</c:f>
              <c:numCache>
                <c:formatCode>0.00</c:formatCode>
                <c:ptCount val="8"/>
                <c:pt idx="0">
                  <c:v>10.054844606947004</c:v>
                </c:pt>
                <c:pt idx="1">
                  <c:v>5.7379866975562299</c:v>
                </c:pt>
                <c:pt idx="2">
                  <c:v>-3.6285362853628587</c:v>
                </c:pt>
                <c:pt idx="3">
                  <c:v>4.4168814432989691</c:v>
                </c:pt>
                <c:pt idx="4">
                  <c:v>10.121307264164408</c:v>
                </c:pt>
                <c:pt idx="5">
                  <c:v>7.9117641743028138</c:v>
                </c:pt>
                <c:pt idx="6">
                  <c:v>-17.968528135015593</c:v>
                </c:pt>
                <c:pt idx="7">
                  <c:v>10.808244783432443</c:v>
                </c:pt>
              </c:numCache>
            </c:numRef>
          </c:val>
        </c:ser>
        <c:ser>
          <c:idx val="6"/>
          <c:order val="6"/>
          <c:tx>
            <c:strRef>
              <c:f>Net_by_year!$EI$94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Net_by_year!$EI$95:$EI$102</c:f>
              <c:numCache>
                <c:formatCode>0.00</c:formatCode>
                <c:ptCount val="8"/>
                <c:pt idx="0">
                  <c:v>5.5617320740876588</c:v>
                </c:pt>
                <c:pt idx="1">
                  <c:v>4.372858585428018</c:v>
                </c:pt>
                <c:pt idx="2">
                  <c:v>1.6962794229309051</c:v>
                </c:pt>
                <c:pt idx="3">
                  <c:v>1.505927587311759</c:v>
                </c:pt>
                <c:pt idx="4">
                  <c:v>8.8152567170611746</c:v>
                </c:pt>
                <c:pt idx="5">
                  <c:v>6.5808348873906155</c:v>
                </c:pt>
                <c:pt idx="6">
                  <c:v>-14.592340123395751</c:v>
                </c:pt>
                <c:pt idx="7">
                  <c:v>4.9051077739034836</c:v>
                </c:pt>
              </c:numCache>
            </c:numRef>
          </c:val>
        </c:ser>
        <c:ser>
          <c:idx val="7"/>
          <c:order val="7"/>
          <c:tx>
            <c:strRef>
              <c:f>Net_by_year!$EJ$94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Net_by_year!$EJ$95:$EJ$102</c:f>
              <c:numCache>
                <c:formatCode>0.00</c:formatCode>
                <c:ptCount val="8"/>
                <c:pt idx="0">
                  <c:v>3.0536591698675526</c:v>
                </c:pt>
                <c:pt idx="1">
                  <c:v>2.6268075503435444</c:v>
                </c:pt>
                <c:pt idx="2">
                  <c:v>6.9106925880923527</c:v>
                </c:pt>
                <c:pt idx="3">
                  <c:v>5.1696796701554018</c:v>
                </c:pt>
                <c:pt idx="4">
                  <c:v>7.6138860243016637</c:v>
                </c:pt>
                <c:pt idx="5">
                  <c:v>5.9261939537818717</c:v>
                </c:pt>
                <c:pt idx="6">
                  <c:v>-15.583304862008994</c:v>
                </c:pt>
                <c:pt idx="7">
                  <c:v>3.3347313711461442</c:v>
                </c:pt>
              </c:numCache>
            </c:numRef>
          </c:val>
        </c:ser>
        <c:ser>
          <c:idx val="8"/>
          <c:order val="8"/>
          <c:tx>
            <c:strRef>
              <c:f>Net_by_year!$EK$94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Net_by_year!$EK$95:$EK$102</c:f>
              <c:numCache>
                <c:formatCode>0.00</c:formatCode>
                <c:ptCount val="8"/>
                <c:pt idx="0">
                  <c:v>2.4280378851430111</c:v>
                </c:pt>
                <c:pt idx="1">
                  <c:v>2.481393050979821</c:v>
                </c:pt>
                <c:pt idx="2">
                  <c:v>8.0657492354740263</c:v>
                </c:pt>
                <c:pt idx="3">
                  <c:v>6.3530887425525284</c:v>
                </c:pt>
                <c:pt idx="4">
                  <c:v>11.461365577754004</c:v>
                </c:pt>
                <c:pt idx="5">
                  <c:v>5.8306387730985492</c:v>
                </c:pt>
                <c:pt idx="6">
                  <c:v>-16.733569755437227</c:v>
                </c:pt>
                <c:pt idx="7">
                  <c:v>2.6241534988713369</c:v>
                </c:pt>
              </c:numCache>
            </c:numRef>
          </c:val>
        </c:ser>
        <c:ser>
          <c:idx val="9"/>
          <c:order val="9"/>
          <c:tx>
            <c:strRef>
              <c:f>Net_by_year!$EL$94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Net_by_year!$EL$95:$EL$102</c:f>
              <c:numCache>
                <c:formatCode>0.00</c:formatCode>
                <c:ptCount val="8"/>
                <c:pt idx="0">
                  <c:v>1.6129428428731671</c:v>
                </c:pt>
                <c:pt idx="1">
                  <c:v>1.0908125259595696</c:v>
                </c:pt>
                <c:pt idx="2">
                  <c:v>10.244872972145698</c:v>
                </c:pt>
                <c:pt idx="3">
                  <c:v>6.6005040957781977</c:v>
                </c:pt>
                <c:pt idx="4">
                  <c:v>13.847920498949636</c:v>
                </c:pt>
                <c:pt idx="5">
                  <c:v>4.7627291113372374</c:v>
                </c:pt>
                <c:pt idx="6">
                  <c:v>-15.67506678002572</c:v>
                </c:pt>
                <c:pt idx="7">
                  <c:v>-1.1443676160082523</c:v>
                </c:pt>
              </c:numCache>
            </c:numRef>
          </c:val>
        </c:ser>
        <c:axId val="48049152"/>
        <c:axId val="48055040"/>
      </c:barChart>
      <c:catAx>
        <c:axId val="48049152"/>
        <c:scaling>
          <c:orientation val="minMax"/>
        </c:scaling>
        <c:axPos val="b"/>
        <c:numFmt formatCode="General" sourceLinked="1"/>
        <c:tickLblPos val="low"/>
        <c:txPr>
          <a:bodyPr rot="900000"/>
          <a:lstStyle/>
          <a:p>
            <a:pPr>
              <a:defRPr sz="1200" b="1"/>
            </a:pPr>
            <a:endParaRPr lang="en-US"/>
          </a:p>
        </c:txPr>
        <c:crossAx val="48055040"/>
        <c:crosses val="autoZero"/>
        <c:auto val="1"/>
        <c:lblAlgn val="ctr"/>
        <c:lblOffset val="100"/>
      </c:catAx>
      <c:valAx>
        <c:axId val="48055040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8049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81406143676452"/>
          <c:y val="0.16165638878545421"/>
          <c:w val="0.11151927189656848"/>
          <c:h val="0.49205206492045672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6.4044817938158138E-2"/>
          <c:y val="1.6605495741603738E-2"/>
          <c:w val="0.8436967787597256"/>
          <c:h val="0.8814057528523217"/>
        </c:manualLayout>
      </c:layout>
      <c:barChart>
        <c:barDir val="col"/>
        <c:grouping val="clustered"/>
        <c:ser>
          <c:idx val="0"/>
          <c:order val="0"/>
          <c:tx>
            <c:strRef>
              <c:f>Net_by_year!$EM$94</c:f>
              <c:strCache>
                <c:ptCount val="1"/>
                <c:pt idx="0">
                  <c:v>1999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Net_by_year!$EM$95:$EM$102</c:f>
              <c:numCache>
                <c:formatCode>0.00</c:formatCode>
                <c:ptCount val="8"/>
                <c:pt idx="0">
                  <c:v>11.2020979760757</c:v>
                </c:pt>
                <c:pt idx="1">
                  <c:v>0.18383701958679696</c:v>
                </c:pt>
                <c:pt idx="2">
                  <c:v>-19.813648119901849</c:v>
                </c:pt>
                <c:pt idx="3">
                  <c:v>8.3915105340900258</c:v>
                </c:pt>
                <c:pt idx="4">
                  <c:v>2.0425012392077382</c:v>
                </c:pt>
                <c:pt idx="5">
                  <c:v>7.2489621338589272</c:v>
                </c:pt>
                <c:pt idx="6">
                  <c:v>-11.129102785119368</c:v>
                </c:pt>
                <c:pt idx="7">
                  <c:v>17.388861476180356</c:v>
                </c:pt>
              </c:numCache>
            </c:numRef>
          </c:val>
        </c:ser>
        <c:ser>
          <c:idx val="1"/>
          <c:order val="1"/>
          <c:tx>
            <c:strRef>
              <c:f>Net_by_year!$EN$94</c:f>
              <c:strCache>
                <c:ptCount val="1"/>
                <c:pt idx="0">
                  <c:v>2000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Net_by_year!$EN$95:$EN$102</c:f>
              <c:numCache>
                <c:formatCode>0.00</c:formatCode>
                <c:ptCount val="8"/>
                <c:pt idx="0">
                  <c:v>13.855579897806896</c:v>
                </c:pt>
                <c:pt idx="1">
                  <c:v>0.53764074403587114</c:v>
                </c:pt>
                <c:pt idx="2">
                  <c:v>-22.804375804375802</c:v>
                </c:pt>
                <c:pt idx="3">
                  <c:v>7.4398030617739899</c:v>
                </c:pt>
                <c:pt idx="4">
                  <c:v>2.4522028262676607</c:v>
                </c:pt>
                <c:pt idx="5">
                  <c:v>8.0558729798213022</c:v>
                </c:pt>
                <c:pt idx="6">
                  <c:v>-12.405466420407853</c:v>
                </c:pt>
                <c:pt idx="7">
                  <c:v>20.022725722843603</c:v>
                </c:pt>
              </c:numCache>
            </c:numRef>
          </c:val>
        </c:ser>
        <c:ser>
          <c:idx val="2"/>
          <c:order val="2"/>
          <c:tx>
            <c:strRef>
              <c:f>Net_by_year!$EO$94</c:f>
              <c:strCache>
                <c:ptCount val="1"/>
                <c:pt idx="0">
                  <c:v>2001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Net_by_year!$EO$95:$EO$102</c:f>
              <c:numCache>
                <c:formatCode>0.00</c:formatCode>
                <c:ptCount val="8"/>
                <c:pt idx="0">
                  <c:v>14.731621360719259</c:v>
                </c:pt>
                <c:pt idx="1">
                  <c:v>1.5573859937060088</c:v>
                </c:pt>
                <c:pt idx="2">
                  <c:v>-22.915209790209786</c:v>
                </c:pt>
                <c:pt idx="3">
                  <c:v>6.4726577437858523</c:v>
                </c:pt>
                <c:pt idx="4">
                  <c:v>2.0053988528405986</c:v>
                </c:pt>
                <c:pt idx="5">
                  <c:v>7.5601090638684605</c:v>
                </c:pt>
                <c:pt idx="6">
                  <c:v>-11.648525442326417</c:v>
                </c:pt>
                <c:pt idx="7">
                  <c:v>17.552009606493129</c:v>
                </c:pt>
              </c:numCache>
            </c:numRef>
          </c:val>
        </c:ser>
        <c:ser>
          <c:idx val="3"/>
          <c:order val="3"/>
          <c:tx>
            <c:strRef>
              <c:f>Net_by_year!$EP$94</c:f>
              <c:strCache>
                <c:ptCount val="1"/>
                <c:pt idx="0">
                  <c:v>2002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Net_by_year!$EP$95:$EP$102</c:f>
              <c:numCache>
                <c:formatCode>0.00</c:formatCode>
                <c:ptCount val="8"/>
                <c:pt idx="0">
                  <c:v>16.30606064758355</c:v>
                </c:pt>
                <c:pt idx="1">
                  <c:v>2.2714966062650372</c:v>
                </c:pt>
                <c:pt idx="2">
                  <c:v>-26.843200881650642</c:v>
                </c:pt>
                <c:pt idx="3">
                  <c:v>7.3378605218983672</c:v>
                </c:pt>
                <c:pt idx="4">
                  <c:v>1.7147052663317059</c:v>
                </c:pt>
                <c:pt idx="5">
                  <c:v>7.6549352042489938</c:v>
                </c:pt>
                <c:pt idx="6">
                  <c:v>-12.210672809212515</c:v>
                </c:pt>
                <c:pt idx="7">
                  <c:v>20.159411339962826</c:v>
                </c:pt>
              </c:numCache>
            </c:numRef>
          </c:val>
        </c:ser>
        <c:ser>
          <c:idx val="4"/>
          <c:order val="4"/>
          <c:tx>
            <c:strRef>
              <c:f>Net_by_year!$EQ$94</c:f>
              <c:strCache>
                <c:ptCount val="1"/>
                <c:pt idx="0">
                  <c:v>2003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Net_by_year!$EQ$95:$EQ$102</c:f>
              <c:numCache>
                <c:formatCode>0.00</c:formatCode>
                <c:ptCount val="8"/>
                <c:pt idx="0">
                  <c:v>16.610145716248844</c:v>
                </c:pt>
                <c:pt idx="1">
                  <c:v>3.6024907897928693</c:v>
                </c:pt>
                <c:pt idx="2">
                  <c:v>-29.710558252427184</c:v>
                </c:pt>
                <c:pt idx="3">
                  <c:v>8.7794824822532647</c:v>
                </c:pt>
                <c:pt idx="4">
                  <c:v>0.73617401809735672</c:v>
                </c:pt>
                <c:pt idx="5">
                  <c:v>8.1914608694773356</c:v>
                </c:pt>
                <c:pt idx="6">
                  <c:v>-12.104077341292998</c:v>
                </c:pt>
                <c:pt idx="7">
                  <c:v>19.676205959606712</c:v>
                </c:pt>
              </c:numCache>
            </c:numRef>
          </c:val>
        </c:ser>
        <c:ser>
          <c:idx val="5"/>
          <c:order val="5"/>
          <c:tx>
            <c:strRef>
              <c:f>Net_by_year!$ER$94</c:f>
              <c:strCache>
                <c:ptCount val="1"/>
                <c:pt idx="0">
                  <c:v>2004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Net_by_year!$ER$95:$ER$102</c:f>
              <c:numCache>
                <c:formatCode>0.00</c:formatCode>
                <c:ptCount val="8"/>
                <c:pt idx="0">
                  <c:v>16.105501118600284</c:v>
                </c:pt>
                <c:pt idx="1">
                  <c:v>3.6532970572649837</c:v>
                </c:pt>
                <c:pt idx="2">
                  <c:v>-29.518681186450891</c:v>
                </c:pt>
                <c:pt idx="3">
                  <c:v>9.3454573357888453</c:v>
                </c:pt>
                <c:pt idx="4">
                  <c:v>7.1247934384482972E-2</c:v>
                </c:pt>
                <c:pt idx="5">
                  <c:v>8.3251838852013975</c:v>
                </c:pt>
                <c:pt idx="6">
                  <c:v>-11.685772445923925</c:v>
                </c:pt>
                <c:pt idx="7">
                  <c:v>19.605275906223575</c:v>
                </c:pt>
              </c:numCache>
            </c:numRef>
          </c:val>
        </c:ser>
        <c:ser>
          <c:idx val="6"/>
          <c:order val="6"/>
          <c:tx>
            <c:strRef>
              <c:f>Net_by_year!$ES$94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Net_by_year!$ES$95:$ES$102</c:f>
              <c:numCache>
                <c:formatCode>0.00</c:formatCode>
                <c:ptCount val="8"/>
                <c:pt idx="0">
                  <c:v>12.608328256725683</c:v>
                </c:pt>
                <c:pt idx="1">
                  <c:v>3.0640449492636339</c:v>
                </c:pt>
                <c:pt idx="2">
                  <c:v>-24.486307446619726</c:v>
                </c:pt>
                <c:pt idx="3">
                  <c:v>9.5172095172095208</c:v>
                </c:pt>
                <c:pt idx="4">
                  <c:v>0.94454406965092508</c:v>
                </c:pt>
                <c:pt idx="5">
                  <c:v>7.0874845570863849</c:v>
                </c:pt>
                <c:pt idx="6">
                  <c:v>-10.249748730291497</c:v>
                </c:pt>
                <c:pt idx="7">
                  <c:v>16.191283065047564</c:v>
                </c:pt>
              </c:numCache>
            </c:numRef>
          </c:val>
        </c:ser>
        <c:ser>
          <c:idx val="7"/>
          <c:order val="7"/>
          <c:tx>
            <c:strRef>
              <c:f>Net_by_year!$ET$94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Net_by_year!$ET$95:$ET$102</c:f>
              <c:numCache>
                <c:formatCode>0.00</c:formatCode>
                <c:ptCount val="8"/>
                <c:pt idx="0">
                  <c:v>11.03143667122214</c:v>
                </c:pt>
                <c:pt idx="1">
                  <c:v>2.0274977488031869</c:v>
                </c:pt>
                <c:pt idx="2">
                  <c:v>-23.00005843510781</c:v>
                </c:pt>
                <c:pt idx="3">
                  <c:v>12.340144510916026</c:v>
                </c:pt>
                <c:pt idx="4">
                  <c:v>1.0091479610115293</c:v>
                </c:pt>
                <c:pt idx="5">
                  <c:v>7.1623458047767086</c:v>
                </c:pt>
                <c:pt idx="6">
                  <c:v>-10.528794862853667</c:v>
                </c:pt>
                <c:pt idx="7">
                  <c:v>16.736673778735916</c:v>
                </c:pt>
              </c:numCache>
            </c:numRef>
          </c:val>
        </c:ser>
        <c:ser>
          <c:idx val="8"/>
          <c:order val="8"/>
          <c:tx>
            <c:strRef>
              <c:f>Net_by_year!$EU$94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Net_by_year!$EU$95:$EU$102</c:f>
              <c:numCache>
                <c:formatCode>0.00</c:formatCode>
                <c:ptCount val="8"/>
                <c:pt idx="0">
                  <c:v>12.097659286635245</c:v>
                </c:pt>
                <c:pt idx="1">
                  <c:v>1.9672524672931226</c:v>
                </c:pt>
                <c:pt idx="2">
                  <c:v>-23.400779115064829</c:v>
                </c:pt>
                <c:pt idx="3">
                  <c:v>13.805240516229986</c:v>
                </c:pt>
                <c:pt idx="4">
                  <c:v>1.0965501923054439</c:v>
                </c:pt>
                <c:pt idx="5">
                  <c:v>8.7471153928641687</c:v>
                </c:pt>
                <c:pt idx="6">
                  <c:v>-12.203674600536321</c:v>
                </c:pt>
                <c:pt idx="7">
                  <c:v>17.318287739299731</c:v>
                </c:pt>
              </c:numCache>
            </c:numRef>
          </c:val>
        </c:ser>
        <c:ser>
          <c:idx val="9"/>
          <c:order val="9"/>
          <c:tx>
            <c:strRef>
              <c:f>Net_by_year!$EV$94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Net_by_year!$EV$95:$EV$102</c:f>
              <c:numCache>
                <c:formatCode>0.00</c:formatCode>
                <c:ptCount val="8"/>
                <c:pt idx="0">
                  <c:v>10.20829278863339</c:v>
                </c:pt>
                <c:pt idx="1">
                  <c:v>1.4460566265327266</c:v>
                </c:pt>
                <c:pt idx="2">
                  <c:v>-21.125583539853587</c:v>
                </c:pt>
                <c:pt idx="3">
                  <c:v>13.14432582048239</c:v>
                </c:pt>
                <c:pt idx="4">
                  <c:v>3.4136639285582344</c:v>
                </c:pt>
                <c:pt idx="5">
                  <c:v>7.5409110043147303</c:v>
                </c:pt>
                <c:pt idx="6">
                  <c:v>-11.025002111664836</c:v>
                </c:pt>
                <c:pt idx="7">
                  <c:v>15.242378810594698</c:v>
                </c:pt>
              </c:numCache>
            </c:numRef>
          </c:val>
        </c:ser>
        <c:axId val="48119808"/>
        <c:axId val="48121344"/>
      </c:barChart>
      <c:catAx>
        <c:axId val="48119808"/>
        <c:scaling>
          <c:orientation val="minMax"/>
        </c:scaling>
        <c:axPos val="b"/>
        <c:numFmt formatCode="General" sourceLinked="1"/>
        <c:tickLblPos val="low"/>
        <c:txPr>
          <a:bodyPr rot="900000"/>
          <a:lstStyle/>
          <a:p>
            <a:pPr>
              <a:defRPr sz="1400"/>
            </a:pPr>
            <a:endParaRPr lang="en-US"/>
          </a:p>
        </c:txPr>
        <c:crossAx val="48121344"/>
        <c:crosses val="autoZero"/>
        <c:auto val="1"/>
        <c:lblAlgn val="ctr"/>
        <c:lblOffset val="100"/>
      </c:catAx>
      <c:valAx>
        <c:axId val="48121344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119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24965405421238"/>
          <c:y val="0.18594675665541824"/>
          <c:w val="0.10068607695920895"/>
          <c:h val="0.4920520649204567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b="1"/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6.5529794886750273E-2"/>
          <c:y val="3.6857035727676922E-2"/>
          <c:w val="0.72685039370078763"/>
          <c:h val="0.75301408752477406"/>
        </c:manualLayout>
      </c:layout>
      <c:barChart>
        <c:barDir val="col"/>
        <c:grouping val="clustered"/>
        <c:ser>
          <c:idx val="0"/>
          <c:order val="0"/>
          <c:tx>
            <c:strRef>
              <c:f>Net_by_year!$EW$94</c:f>
              <c:strCache>
                <c:ptCount val="1"/>
                <c:pt idx="0">
                  <c:v>1999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Net_by_year!$EW$95:$EW$102</c:f>
              <c:numCache>
                <c:formatCode>0.00</c:formatCode>
                <c:ptCount val="8"/>
                <c:pt idx="0">
                  <c:v>11.354228349790301</c:v>
                </c:pt>
                <c:pt idx="1">
                  <c:v>-0.49902453609001413</c:v>
                </c:pt>
                <c:pt idx="2">
                  <c:v>-12.623023332964721</c:v>
                </c:pt>
                <c:pt idx="3">
                  <c:v>-3.8795656465942727</c:v>
                </c:pt>
                <c:pt idx="4">
                  <c:v>-1.3988883313002043</c:v>
                </c:pt>
                <c:pt idx="5">
                  <c:v>-0.46123723463160909</c:v>
                </c:pt>
                <c:pt idx="6">
                  <c:v>-4.2122357564862121</c:v>
                </c:pt>
                <c:pt idx="7">
                  <c:v>9.3658273177868789</c:v>
                </c:pt>
              </c:numCache>
            </c:numRef>
          </c:val>
        </c:ser>
        <c:ser>
          <c:idx val="1"/>
          <c:order val="1"/>
          <c:tx>
            <c:strRef>
              <c:f>Net_by_year!$EX$94</c:f>
              <c:strCache>
                <c:ptCount val="1"/>
                <c:pt idx="0">
                  <c:v>2000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Net_by_year!$EX$95:$EX$102</c:f>
              <c:numCache>
                <c:formatCode>0.00</c:formatCode>
                <c:ptCount val="8"/>
                <c:pt idx="0">
                  <c:v>14.252085604263794</c:v>
                </c:pt>
                <c:pt idx="1">
                  <c:v>-0.35312754864577511</c:v>
                </c:pt>
                <c:pt idx="2">
                  <c:v>-14.106596767147245</c:v>
                </c:pt>
                <c:pt idx="3">
                  <c:v>-5.5035587188612096</c:v>
                </c:pt>
                <c:pt idx="4">
                  <c:v>-2.5771687450338914</c:v>
                </c:pt>
                <c:pt idx="5">
                  <c:v>-0.97149599059754965</c:v>
                </c:pt>
                <c:pt idx="6">
                  <c:v>-4.7659539122512866</c:v>
                </c:pt>
                <c:pt idx="7">
                  <c:v>10.337148414928706</c:v>
                </c:pt>
              </c:numCache>
            </c:numRef>
          </c:val>
        </c:ser>
        <c:ser>
          <c:idx val="2"/>
          <c:order val="2"/>
          <c:tx>
            <c:strRef>
              <c:f>Net_by_year!$EY$94</c:f>
              <c:strCache>
                <c:ptCount val="1"/>
                <c:pt idx="0">
                  <c:v>2001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Net_by_year!$EY$95:$EY$102</c:f>
              <c:numCache>
                <c:formatCode>0.00</c:formatCode>
                <c:ptCount val="8"/>
                <c:pt idx="0">
                  <c:v>13.547283525194969</c:v>
                </c:pt>
                <c:pt idx="1">
                  <c:v>0.39089398339522929</c:v>
                </c:pt>
                <c:pt idx="2">
                  <c:v>-14.311273981461502</c:v>
                </c:pt>
                <c:pt idx="3">
                  <c:v>-5.1045694200351495</c:v>
                </c:pt>
                <c:pt idx="4">
                  <c:v>-2.6161527911324152</c:v>
                </c:pt>
                <c:pt idx="5">
                  <c:v>-0.85790153035316152</c:v>
                </c:pt>
                <c:pt idx="6">
                  <c:v>-4.6550366211657206</c:v>
                </c:pt>
                <c:pt idx="7">
                  <c:v>9.0590952364162263</c:v>
                </c:pt>
              </c:numCache>
            </c:numRef>
          </c:val>
        </c:ser>
        <c:ser>
          <c:idx val="3"/>
          <c:order val="3"/>
          <c:tx>
            <c:strRef>
              <c:f>Net_by_year!$EZ$94</c:f>
              <c:strCache>
                <c:ptCount val="1"/>
                <c:pt idx="0">
                  <c:v>2002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Net_by_year!$EZ$95:$EZ$102</c:f>
              <c:numCache>
                <c:formatCode>0.00</c:formatCode>
                <c:ptCount val="8"/>
                <c:pt idx="0">
                  <c:v>14.698585835896182</c:v>
                </c:pt>
                <c:pt idx="1">
                  <c:v>0.69677083620006086</c:v>
                </c:pt>
                <c:pt idx="2">
                  <c:v>-16.59751037344396</c:v>
                </c:pt>
                <c:pt idx="3">
                  <c:v>-4.90666434054432</c:v>
                </c:pt>
                <c:pt idx="4">
                  <c:v>-4.0618528260791917</c:v>
                </c:pt>
                <c:pt idx="5">
                  <c:v>-1.2535963375496368</c:v>
                </c:pt>
                <c:pt idx="6">
                  <c:v>-4.8333251841625984</c:v>
                </c:pt>
                <c:pt idx="7">
                  <c:v>10.371960874750386</c:v>
                </c:pt>
              </c:numCache>
            </c:numRef>
          </c:val>
        </c:ser>
        <c:ser>
          <c:idx val="4"/>
          <c:order val="4"/>
          <c:tx>
            <c:strRef>
              <c:f>Net_by_year!$FA$94</c:f>
              <c:strCache>
                <c:ptCount val="1"/>
                <c:pt idx="0">
                  <c:v>2003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Net_by_year!$FA$95:$FA$102</c:f>
              <c:numCache>
                <c:formatCode>0.00</c:formatCode>
                <c:ptCount val="8"/>
                <c:pt idx="0">
                  <c:v>13.629686285540146</c:v>
                </c:pt>
                <c:pt idx="1">
                  <c:v>1.1616225040813779</c:v>
                </c:pt>
                <c:pt idx="2">
                  <c:v>-17.017580797978734</c:v>
                </c:pt>
                <c:pt idx="3">
                  <c:v>-3.8092761161681783</c:v>
                </c:pt>
                <c:pt idx="4">
                  <c:v>-3.9691380630874002</c:v>
                </c:pt>
                <c:pt idx="5">
                  <c:v>-0.93408280000396049</c:v>
                </c:pt>
                <c:pt idx="6">
                  <c:v>-5.1154892495803654</c:v>
                </c:pt>
                <c:pt idx="7">
                  <c:v>10.128134356206976</c:v>
                </c:pt>
              </c:numCache>
            </c:numRef>
          </c:val>
        </c:ser>
        <c:ser>
          <c:idx val="5"/>
          <c:order val="5"/>
          <c:tx>
            <c:strRef>
              <c:f>Net_by_year!$FB$94</c:f>
              <c:strCache>
                <c:ptCount val="1"/>
                <c:pt idx="0">
                  <c:v>2004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Net_by_year!$FB$95:$FB$102</c:f>
              <c:numCache>
                <c:formatCode>0.00</c:formatCode>
                <c:ptCount val="8"/>
                <c:pt idx="0">
                  <c:v>13.591829141625798</c:v>
                </c:pt>
                <c:pt idx="1">
                  <c:v>1.0257175819312958</c:v>
                </c:pt>
                <c:pt idx="2">
                  <c:v>-16.871752234462686</c:v>
                </c:pt>
                <c:pt idx="3">
                  <c:v>-3.3606416005519142</c:v>
                </c:pt>
                <c:pt idx="4">
                  <c:v>-3.9111139794089937</c:v>
                </c:pt>
                <c:pt idx="5">
                  <c:v>-0.68600763251873265</c:v>
                </c:pt>
                <c:pt idx="6">
                  <c:v>-5.4948203095024875</c:v>
                </c:pt>
                <c:pt idx="7">
                  <c:v>10.304449249072981</c:v>
                </c:pt>
              </c:numCache>
            </c:numRef>
          </c:val>
        </c:ser>
        <c:ser>
          <c:idx val="6"/>
          <c:order val="6"/>
          <c:tx>
            <c:strRef>
              <c:f>Net_by_year!$FC$94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Net_by_year!$FC$95:$FC$102</c:f>
              <c:numCache>
                <c:formatCode>0.00</c:formatCode>
                <c:ptCount val="8"/>
                <c:pt idx="0">
                  <c:v>10.655930281971322</c:v>
                </c:pt>
                <c:pt idx="1">
                  <c:v>0.49805883197879564</c:v>
                </c:pt>
                <c:pt idx="2">
                  <c:v>-14.220501324638271</c:v>
                </c:pt>
                <c:pt idx="3">
                  <c:v>-1.4641238347729411</c:v>
                </c:pt>
                <c:pt idx="4">
                  <c:v>-3.2624480109030203</c:v>
                </c:pt>
                <c:pt idx="5">
                  <c:v>4.0230991128522867E-2</c:v>
                </c:pt>
                <c:pt idx="6">
                  <c:v>-4.3297115009194442</c:v>
                </c:pt>
                <c:pt idx="7">
                  <c:v>8.3495064889217776</c:v>
                </c:pt>
              </c:numCache>
            </c:numRef>
          </c:val>
        </c:ser>
        <c:ser>
          <c:idx val="7"/>
          <c:order val="7"/>
          <c:tx>
            <c:strRef>
              <c:f>Net_by_year!$FD$94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Net_by_year!$FD$95:$FD$102</c:f>
              <c:numCache>
                <c:formatCode>0.00</c:formatCode>
                <c:ptCount val="8"/>
                <c:pt idx="0">
                  <c:v>9.2457011631359567</c:v>
                </c:pt>
                <c:pt idx="1">
                  <c:v>0.34835408741510382</c:v>
                </c:pt>
                <c:pt idx="2">
                  <c:v>-13.472097434361586</c:v>
                </c:pt>
                <c:pt idx="3">
                  <c:v>-0.7177276185645467</c:v>
                </c:pt>
                <c:pt idx="4">
                  <c:v>-2.2849166729311654</c:v>
                </c:pt>
                <c:pt idx="5">
                  <c:v>-0.31710865933146226</c:v>
                </c:pt>
                <c:pt idx="6">
                  <c:v>-4.1442869507682802</c:v>
                </c:pt>
                <c:pt idx="7">
                  <c:v>8.4413177184261485</c:v>
                </c:pt>
              </c:numCache>
            </c:numRef>
          </c:val>
        </c:ser>
        <c:ser>
          <c:idx val="8"/>
          <c:order val="8"/>
          <c:tx>
            <c:strRef>
              <c:f>Net_by_year!$FE$94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Net_by_year!$FE$95:$FE$102</c:f>
              <c:numCache>
                <c:formatCode>0.00</c:formatCode>
                <c:ptCount val="8"/>
                <c:pt idx="0">
                  <c:v>10.971982464798062</c:v>
                </c:pt>
                <c:pt idx="1">
                  <c:v>0.11450545377742567</c:v>
                </c:pt>
                <c:pt idx="2">
                  <c:v>-14.457318280847694</c:v>
                </c:pt>
                <c:pt idx="3">
                  <c:v>-0.78983050847457725</c:v>
                </c:pt>
                <c:pt idx="4">
                  <c:v>-2.9551139889308438</c:v>
                </c:pt>
                <c:pt idx="5">
                  <c:v>9.9691930263327566E-2</c:v>
                </c:pt>
                <c:pt idx="6">
                  <c:v>-4.6470634965443116</c:v>
                </c:pt>
                <c:pt idx="7">
                  <c:v>8.8935827477537508</c:v>
                </c:pt>
              </c:numCache>
            </c:numRef>
          </c:val>
        </c:ser>
        <c:ser>
          <c:idx val="9"/>
          <c:order val="9"/>
          <c:tx>
            <c:strRef>
              <c:f>Net_by_year!$FF$94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Net_by_year!$B$95:$B$102</c:f>
              <c:strCache>
                <c:ptCount val="8"/>
                <c:pt idx="0">
                  <c:v>Coastal and Rural Retirement Migrants</c:v>
                </c:pt>
                <c:pt idx="1">
                  <c:v>Constrained, Working-Class, Local Britain</c:v>
                </c:pt>
                <c:pt idx="2">
                  <c:v>Dynamic London</c:v>
                </c:pt>
                <c:pt idx="3">
                  <c:v>Footloose, Middle-Class, Commuter Britain</c:v>
                </c:pt>
                <c:pt idx="4">
                  <c:v>Intermediate Single Migrants</c:v>
                </c:pt>
                <c:pt idx="5">
                  <c:v>Sedentary Middle-Class Britain</c:v>
                </c:pt>
                <c:pt idx="6">
                  <c:v>Student Towns</c:v>
                </c:pt>
                <c:pt idx="7">
                  <c:v>Successful Family In-migrants</c:v>
                </c:pt>
              </c:strCache>
            </c:strRef>
          </c:cat>
          <c:val>
            <c:numRef>
              <c:f>Net_by_year!$FF$95:$FF$102</c:f>
              <c:numCache>
                <c:formatCode>0.00</c:formatCode>
                <c:ptCount val="8"/>
                <c:pt idx="0">
                  <c:v>8.7501231465642437</c:v>
                </c:pt>
                <c:pt idx="1">
                  <c:v>0.10249589612888339</c:v>
                </c:pt>
                <c:pt idx="2">
                  <c:v>-13.563834975129261</c:v>
                </c:pt>
                <c:pt idx="3">
                  <c:v>-0.14975601548039744</c:v>
                </c:pt>
                <c:pt idx="4">
                  <c:v>-1.250550903481713</c:v>
                </c:pt>
                <c:pt idx="5">
                  <c:v>0.25283630470016205</c:v>
                </c:pt>
                <c:pt idx="6">
                  <c:v>-3.9444969251598474</c:v>
                </c:pt>
                <c:pt idx="7">
                  <c:v>7.8023550033457933</c:v>
                </c:pt>
              </c:numCache>
            </c:numRef>
          </c:val>
        </c:ser>
        <c:axId val="48210688"/>
        <c:axId val="48212224"/>
      </c:barChart>
      <c:catAx>
        <c:axId val="48210688"/>
        <c:scaling>
          <c:orientation val="minMax"/>
        </c:scaling>
        <c:axPos val="b"/>
        <c:numFmt formatCode="General" sourceLinked="1"/>
        <c:tickLblPos val="low"/>
        <c:txPr>
          <a:bodyPr rot="900000"/>
          <a:lstStyle/>
          <a:p>
            <a:pPr>
              <a:defRPr sz="1200" b="1"/>
            </a:pPr>
            <a:endParaRPr lang="en-US"/>
          </a:p>
        </c:txPr>
        <c:crossAx val="48212224"/>
        <c:crosses val="autoZero"/>
        <c:auto val="1"/>
        <c:lblAlgn val="ctr"/>
        <c:lblOffset val="100"/>
      </c:catAx>
      <c:valAx>
        <c:axId val="48212224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8210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90048118985151"/>
          <c:y val="0.18594675665541824"/>
          <c:w val="0.100716802760766"/>
          <c:h val="0.49205206492045672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0.3125</cdr:x>
      <cdr:y>0.80408</cdr:y>
    </cdr:from>
    <cdr:to>
      <cdr:x>0.42361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768" y="47149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0.2691</cdr:x>
      <cdr:y>0.07653</cdr:y>
    </cdr:from>
    <cdr:to>
      <cdr:x>0.38021</cdr:x>
      <cdr:y>0.27245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14578" y="3571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</cdr:x>
      <cdr:y>0.1687</cdr:y>
    </cdr:from>
    <cdr:to>
      <cdr:x>0.23643</cdr:x>
      <cdr:y>0.24457</cdr:y>
    </cdr:to>
    <cdr:sp macro="" textlink="">
      <cdr:nvSpPr>
        <cdr:cNvPr id="3" name="TextBox 2"/>
        <cdr:cNvSpPr txBox="1"/>
      </cdr:nvSpPr>
      <cdr:spPr>
        <a:xfrm xmlns:a="http://schemas.openxmlformats.org/drawingml/2006/main" rot="20572169">
          <a:off x="-787368" y="787368"/>
          <a:ext cx="1928826" cy="354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0.09549</cdr:x>
      <cdr:y>0.80408</cdr:y>
    </cdr:from>
    <cdr:to>
      <cdr:x>0.2066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5818" y="4572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A3B5D-0AC2-4A33-835A-987B19BC2C0D}" type="datetimeFigureOut">
              <a:rPr lang="en-US" smtClean="0"/>
              <a:pPr/>
              <a:t>6/11/2010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C368F-0168-4101-B097-6A1A3B2060F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A4172-B572-4387-9CEC-2C1F3A4DD56E}" type="datetimeFigureOut">
              <a:rPr lang="en-US" smtClean="0"/>
              <a:pPr/>
              <a:t>6/11/2010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1E321-95DB-4132-9F48-6DB1BCDAD03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321-95DB-4132-9F48-6DB1BCDAD03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6D6-2987-45E3-B38B-699DF4069651}" type="datetimeFigureOut">
              <a:rPr lang="en-US" smtClean="0"/>
              <a:pPr/>
              <a:t>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7012-2D8D-499D-95EA-BEFE994A6A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6D6-2987-45E3-B38B-699DF4069651}" type="datetimeFigureOut">
              <a:rPr lang="en-US" smtClean="0"/>
              <a:pPr/>
              <a:t>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7012-2D8D-499D-95EA-BEFE994A6A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6D6-2987-45E3-B38B-699DF4069651}" type="datetimeFigureOut">
              <a:rPr lang="en-US" smtClean="0"/>
              <a:pPr/>
              <a:t>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7012-2D8D-499D-95EA-BEFE994A6A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6D6-2987-45E3-B38B-699DF4069651}" type="datetimeFigureOut">
              <a:rPr lang="en-US" smtClean="0"/>
              <a:pPr/>
              <a:t>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7012-2D8D-499D-95EA-BEFE994A6A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6D6-2987-45E3-B38B-699DF4069651}" type="datetimeFigureOut">
              <a:rPr lang="en-US" smtClean="0"/>
              <a:pPr/>
              <a:t>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7012-2D8D-499D-95EA-BEFE994A6A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6D6-2987-45E3-B38B-699DF4069651}" type="datetimeFigureOut">
              <a:rPr lang="en-US" smtClean="0"/>
              <a:pPr/>
              <a:t>6/11/2010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7012-2D8D-499D-95EA-BEFE994A6A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6D6-2987-45E3-B38B-699DF4069651}" type="datetimeFigureOut">
              <a:rPr lang="en-US" smtClean="0"/>
              <a:pPr/>
              <a:t>6/11/2010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7012-2D8D-499D-95EA-BEFE994A6A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6D6-2987-45E3-B38B-699DF4069651}" type="datetimeFigureOut">
              <a:rPr lang="en-US" smtClean="0"/>
              <a:pPr/>
              <a:t>6/11/2010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7012-2D8D-499D-95EA-BEFE994A6A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6D6-2987-45E3-B38B-699DF4069651}" type="datetimeFigureOut">
              <a:rPr lang="en-US" smtClean="0"/>
              <a:pPr/>
              <a:t>6/11/2010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7012-2D8D-499D-95EA-BEFE994A6A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6D6-2987-45E3-B38B-699DF4069651}" type="datetimeFigureOut">
              <a:rPr lang="en-US" smtClean="0"/>
              <a:pPr/>
              <a:t>6/11/2010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7012-2D8D-499D-95EA-BEFE994A6A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6D6-2987-45E3-B38B-699DF4069651}" type="datetimeFigureOut">
              <a:rPr lang="en-US" smtClean="0"/>
              <a:pPr/>
              <a:t>6/11/2010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7012-2D8D-499D-95EA-BEFE994A6A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36D6-2987-45E3-B38B-699DF4069651}" type="datetimeFigureOut">
              <a:rPr lang="en-US" smtClean="0"/>
              <a:pPr/>
              <a:t>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7012-2D8D-499D-95EA-BEFE994A6AD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.leeds.ac.uk/research/wpapers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.c.h.stillwell@leeds.ac.uk" TargetMode="External"/><Relationship Id="rId4" Type="http://schemas.openxmlformats.org/officeDocument/2006/relationships/hyperlink" Target="http://cider.census.ac.uk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UK internal migration in the twenty-first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century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8215370" cy="247175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John Stillwell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Centre for Interaction Data Estimation and Research (CIDER), 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School of Geography, University of Leeds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Presentation at Workshop on 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‘Migration and Labour Markets: China and the UK’, 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University of St Andrews, 12-14 June, 2010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1276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714488"/>
            <a:ext cx="2486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14290"/>
            <a:ext cx="3268056" cy="115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ack Uni logo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928670"/>
            <a:ext cx="2350008" cy="6888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Web-based Interface to Census Interaction Data (WICID)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ig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81046"/>
            <a:ext cx="8570486" cy="485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942" y="4143380"/>
            <a:ext cx="3500462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WICID allows a user to build a query and extract origin-destination flow data from Censuses in 1981, 1991 and 2001 or from annual (mid-year) patient register/NHSCR flows from 1998-9 onwards</a:t>
            </a:r>
            <a:endParaRPr lang="en-GB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 Census 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90063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 lot of analysis based on census data of different aspects of migration</a:t>
            </a:r>
          </a:p>
          <a:p>
            <a:r>
              <a:rPr lang="en-GB" dirty="0" smtClean="0"/>
              <a:t>Aggregate net migration map shows key feature of UK migration pattern in 2000-01</a:t>
            </a:r>
          </a:p>
          <a:p>
            <a:r>
              <a:rPr lang="en-GB" dirty="0" smtClean="0"/>
              <a:t>But 181,476 potential origin-destination flows between 426 districts 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290"/>
            <a:ext cx="48744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district classification system to analyse migration flow data, 2000-01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8" descr="C:\Work\PhD\Maps and Figures\Vickers Group M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97254"/>
            <a:ext cx="3857652" cy="545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44" y="6211669"/>
            <a:ext cx="885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 </a:t>
            </a:r>
            <a:r>
              <a:rPr lang="en-GB" dirty="0" smtClean="0"/>
              <a:t>Groups of Vickers et al. classification     Top 10 directional migration rates between Groups</a:t>
            </a:r>
            <a:endParaRPr lang="en-GB" dirty="0"/>
          </a:p>
        </p:txBody>
      </p:sp>
      <p:pic>
        <p:nvPicPr>
          <p:cNvPr id="1026" name="Picture 2" descr="Group_net_rate_dia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9090" y="1428736"/>
            <a:ext cx="5061540" cy="477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since 2001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How has the magnitude, composition and pattern of internal migration changed since 2001?</a:t>
            </a:r>
          </a:p>
          <a:p>
            <a:r>
              <a:rPr lang="en-GB" dirty="0" smtClean="0"/>
              <a:t>Mid-year population estimates for </a:t>
            </a:r>
            <a:r>
              <a:rPr lang="en-GB" u="sng" dirty="0" smtClean="0"/>
              <a:t>Local Authority Districts</a:t>
            </a:r>
            <a:r>
              <a:rPr lang="en-GB" dirty="0" smtClean="0"/>
              <a:t> prepared by ONS are very important for resource allocation</a:t>
            </a:r>
          </a:p>
          <a:p>
            <a:r>
              <a:rPr lang="en-GB" dirty="0" smtClean="0"/>
              <a:t>ONS use patient register/NHSCR data as the basis of the internal migration component of the MYEs</a:t>
            </a:r>
          </a:p>
          <a:p>
            <a:r>
              <a:rPr lang="en-GB" dirty="0" smtClean="0"/>
              <a:t>Need to  verify relationship between these data and data from the Census if we want to  feel comfortable about using the former for monitoring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2214578" cy="2571768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of NHS data against 2001 Census data for England and Wales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ig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2136" y="285728"/>
            <a:ext cx="635758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ig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3852" y="3643314"/>
            <a:ext cx="6166775" cy="299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3857628"/>
            <a:ext cx="2214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Migration rates are for 376 Local Authority Districts (LADs) in 2000-01</a:t>
            </a:r>
            <a:endParaRPr lang="en-GB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inter-district migration, England and Wales, 1998-99 to 2005-06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Fig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8214810" cy="448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patterns of internal migration at district level, England and Wales, all ages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4342220" cy="491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4376744" cy="493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157161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2005-06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14810" y="1571612"/>
            <a:ext cx="2610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Change 2000-01 to </a:t>
            </a:r>
          </a:p>
          <a:p>
            <a:r>
              <a:rPr lang="en-GB" sz="2400" dirty="0" smtClean="0"/>
              <a:t>2005-06</a:t>
            </a:r>
            <a:endParaRPr lang="en-GB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patterns of internal migration at district level, England and Wales, ages 16-19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4149898" cy="468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85926"/>
            <a:ext cx="4200531" cy="476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157161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2005-06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1571612"/>
            <a:ext cx="2610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Change 2000-01 to </a:t>
            </a:r>
          </a:p>
          <a:p>
            <a:r>
              <a:rPr lang="en-GB" sz="2400" dirty="0" smtClean="0"/>
              <a:t>2005-06</a:t>
            </a:r>
            <a:endParaRPr lang="en-GB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patterns of internal migration at district level, England and Wales, ages 60-74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4136807" cy="465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85926"/>
            <a:ext cx="4214820" cy="468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4348" y="1643050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2005-06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1571612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Change 2000-01 to 2005-06</a:t>
            </a:r>
            <a:endParaRPr lang="en-GB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migration by age for Yorkshire and Humber, 1998-99 to 2006-07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ig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928802"/>
            <a:ext cx="6838039" cy="4454714"/>
          </a:xfrm>
          <a:prstGeom prst="rect">
            <a:avLst/>
          </a:prstGeom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714620"/>
            <a:ext cx="1519233" cy="220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600200"/>
            <a:ext cx="7358114" cy="4525963"/>
          </a:xfrm>
        </p:spPr>
        <p:txBody>
          <a:bodyPr/>
          <a:lstStyle/>
          <a:p>
            <a:r>
              <a:rPr lang="en-GB" dirty="0" smtClean="0"/>
              <a:t>ESRC Census Programme grant to the Centre for Interaction Data Estimation and Research CIDER (RES-348-25-005)</a:t>
            </a:r>
          </a:p>
          <a:p>
            <a:r>
              <a:rPr lang="en-GB" dirty="0" smtClean="0"/>
              <a:t>Adam  Dennett at CIDER for providing some of the slides </a:t>
            </a:r>
            <a:r>
              <a:rPr lang="en-GB" smtClean="0"/>
              <a:t>on migration </a:t>
            </a:r>
            <a:r>
              <a:rPr lang="en-GB" dirty="0" smtClean="0"/>
              <a:t>classification</a:t>
            </a:r>
          </a:p>
          <a:p>
            <a:r>
              <a:rPr lang="en-GB" dirty="0" smtClean="0"/>
              <a:t>ONS for supplying data to CIDER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monitor migration over time most effectively?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28802"/>
            <a:ext cx="8643998" cy="419736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number of potential flows to analyse is quite large:  376 origins x 376 destinations x 8 ages = 1.13million potential flows</a:t>
            </a:r>
          </a:p>
          <a:p>
            <a:r>
              <a:rPr lang="en-GB" dirty="0" smtClean="0"/>
              <a:t>Therefore, what more aggregate systems of spatial units might be appropriate for monitoring</a:t>
            </a:r>
          </a:p>
          <a:p>
            <a:pPr>
              <a:buNone/>
            </a:pPr>
            <a:r>
              <a:rPr lang="en-GB" dirty="0" smtClean="0"/>
              <a:t>		- Counties? </a:t>
            </a:r>
          </a:p>
          <a:p>
            <a:pPr>
              <a:buNone/>
            </a:pPr>
            <a:r>
              <a:rPr lang="en-GB" dirty="0" smtClean="0"/>
              <a:t>		-  NUTS 2 regions? </a:t>
            </a:r>
          </a:p>
          <a:p>
            <a:pPr>
              <a:buNone/>
            </a:pPr>
            <a:r>
              <a:rPr lang="en-GB" dirty="0" smtClean="0"/>
              <a:t>		-  Government Office Regions? </a:t>
            </a:r>
          </a:p>
          <a:p>
            <a:r>
              <a:rPr lang="en-GB" dirty="0" smtClean="0"/>
              <a:t>Use a district classification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1438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migration changes over time by district type, 1998-99 to 2005-06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ig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5842487" cy="442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214555"/>
            <a:ext cx="2973004" cy="36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386" y="6215082"/>
            <a:ext cx="872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Net flows are computed as the sum of net migration balances for districts in each category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929618" cy="1225536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classification based on 2001 Census ‘migration’ variables 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1595021"/>
            <a:ext cx="82153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  <a:defRPr/>
            </a:pPr>
            <a:r>
              <a:rPr lang="en-GB" sz="2800" i="1" dirty="0" smtClean="0"/>
              <a:t>56 variables </a:t>
            </a:r>
            <a:r>
              <a:rPr lang="en-GB" sz="2800" dirty="0" smtClean="0"/>
              <a:t>were selected from an original list of 5,559 taken from 2001 Census Special Migration Statistics (SMS) level 1 (District)  tables 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GB" sz="2800" dirty="0" smtClean="0"/>
              <a:t>Domains included:</a:t>
            </a:r>
          </a:p>
          <a:p>
            <a:pPr marL="914400" lvl="1" indent="-514350">
              <a:defRPr/>
            </a:pPr>
            <a:r>
              <a:rPr lang="en-GB" sz="2800" dirty="0" smtClean="0"/>
              <a:t>	-  In/out/within/no usual address </a:t>
            </a:r>
            <a:r>
              <a:rPr lang="en-GB" sz="2800" i="1" dirty="0" smtClean="0"/>
              <a:t>migration</a:t>
            </a:r>
            <a:r>
              <a:rPr lang="en-GB" sz="2800" dirty="0" smtClean="0"/>
              <a:t> </a:t>
            </a:r>
            <a:r>
              <a:rPr lang="en-GB" sz="2800" i="1" dirty="0" smtClean="0"/>
              <a:t>rates</a:t>
            </a:r>
            <a:r>
              <a:rPr lang="en-GB" sz="2800" dirty="0" smtClean="0"/>
              <a:t> for age, ethnicity, economic activity and long-term illness</a:t>
            </a:r>
          </a:p>
          <a:p>
            <a:pPr marL="914400" lvl="1" indent="-514350">
              <a:defRPr/>
            </a:pPr>
            <a:r>
              <a:rPr lang="en-GB" sz="2800" dirty="0" smtClean="0"/>
              <a:t>	-  </a:t>
            </a:r>
            <a:r>
              <a:rPr lang="en-GB" sz="2800" i="1" dirty="0" smtClean="0"/>
              <a:t>Migration efficiencies </a:t>
            </a:r>
            <a:r>
              <a:rPr lang="en-GB" sz="2800" dirty="0" smtClean="0"/>
              <a:t>(due to no suitable denominator) for socio-economic status, family status and housing tenure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GB" sz="2800" dirty="0" smtClean="0"/>
              <a:t>MATLAB used for K-means solution giving </a:t>
            </a:r>
            <a:r>
              <a:rPr lang="en-GB" sz="2800" i="1" dirty="0" smtClean="0"/>
              <a:t>8 clusters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961719" y="639636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defRPr/>
            </a:pPr>
            <a:endParaRPr lang="en-GB" sz="2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Classification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58" y="1714488"/>
            <a:ext cx="3829048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sz="2400" b="1" dirty="0" smtClean="0"/>
              <a:t>1   Coastal and rural retirement migrants  </a:t>
            </a:r>
          </a:p>
          <a:p>
            <a:pPr>
              <a:buNone/>
            </a:pPr>
            <a:r>
              <a:rPr lang="en-GB" sz="2400" b="1" dirty="0" smtClean="0"/>
              <a:t>2  Sedentary middle-class Britain</a:t>
            </a:r>
          </a:p>
          <a:p>
            <a:pPr>
              <a:buNone/>
            </a:pPr>
            <a:r>
              <a:rPr lang="en-GB" sz="2400" b="1" dirty="0" smtClean="0"/>
              <a:t>3  Student towns</a:t>
            </a:r>
          </a:p>
          <a:p>
            <a:pPr>
              <a:buNone/>
            </a:pPr>
            <a:r>
              <a:rPr lang="en-GB" sz="2400" b="1" dirty="0" smtClean="0"/>
              <a:t>4   Intermediate single migrants</a:t>
            </a:r>
          </a:p>
          <a:p>
            <a:pPr>
              <a:buNone/>
            </a:pPr>
            <a:r>
              <a:rPr lang="en-GB" sz="2400" b="1" dirty="0" smtClean="0"/>
              <a:t>5  Constrained, working class, local Britain</a:t>
            </a:r>
          </a:p>
          <a:p>
            <a:pPr>
              <a:buNone/>
            </a:pPr>
            <a:r>
              <a:rPr lang="en-GB" sz="2400" b="1" dirty="0" smtClean="0"/>
              <a:t>6  Footloose, middle class, commuter Britain</a:t>
            </a:r>
          </a:p>
          <a:p>
            <a:pPr>
              <a:buNone/>
            </a:pPr>
            <a:r>
              <a:rPr lang="en-GB" sz="2400" b="1" dirty="0" smtClean="0"/>
              <a:t>7  Dynamic London</a:t>
            </a:r>
          </a:p>
          <a:p>
            <a:pPr marL="457200" indent="-457200">
              <a:buNone/>
            </a:pPr>
            <a:r>
              <a:rPr lang="en-GB" sz="2400" b="1" dirty="0" smtClean="0"/>
              <a:t>8  Successful family in-migrants</a:t>
            </a:r>
            <a:endParaRPr lang="en-GB" sz="2400" b="1" dirty="0"/>
          </a:p>
          <a:p>
            <a:pPr marL="457200" indent="-457200">
              <a:buNone/>
            </a:pPr>
            <a:endParaRPr lang="en-GB" sz="2400" dirty="0" smtClean="0"/>
          </a:p>
          <a:p>
            <a:pPr marL="457200" indent="-457200">
              <a:buNone/>
            </a:pPr>
            <a:r>
              <a:rPr lang="en-GB" sz="2400" dirty="0" smtClean="0"/>
              <a:t>Cluster names are provisional</a:t>
            </a:r>
          </a:p>
        </p:txBody>
      </p:sp>
      <p:pic>
        <p:nvPicPr>
          <p:cNvPr id="5" name="Picture 42" descr="final_8_cluster_so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855" y="142852"/>
            <a:ext cx="4649124" cy="656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4071966" cy="1511288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 1:</a:t>
            </a:r>
            <a:b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 and rural retirement migrants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000240"/>
            <a:ext cx="4214842" cy="4429156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dirty="0" smtClean="0"/>
              <a:t>Characterised by in-migrants and within-area migrants in the older age groups (45 and above) </a:t>
            </a:r>
          </a:p>
          <a:p>
            <a:pPr>
              <a:defRPr/>
            </a:pPr>
            <a:r>
              <a:rPr lang="en-GB" dirty="0" smtClean="0"/>
              <a:t>Younger in-migrants are very much underrepresented</a:t>
            </a:r>
          </a:p>
          <a:p>
            <a:pPr>
              <a:defRPr/>
            </a:pPr>
            <a:r>
              <a:rPr lang="en-GB" dirty="0" smtClean="0"/>
              <a:t>Migrants into these areas are from across the socio-economic spectrum, although the very high socio-economic groups are less common </a:t>
            </a:r>
          </a:p>
          <a:p>
            <a:pPr>
              <a:defRPr/>
            </a:pPr>
            <a:r>
              <a:rPr lang="en-GB" dirty="0" smtClean="0"/>
              <a:t>Migrants preferentially move into owner occupied accommodation and tend to be either or alone or in couples, far more than parent families</a:t>
            </a:r>
            <a:endParaRPr lang="en-GB" dirty="0"/>
          </a:p>
        </p:txBody>
      </p:sp>
      <p:pic>
        <p:nvPicPr>
          <p:cNvPr id="4" name="Picture 45" descr="clust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6004" y="214290"/>
            <a:ext cx="446703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 2:</a:t>
            </a:r>
            <a:b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towns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4282" y="1643050"/>
            <a:ext cx="4071966" cy="4857784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dirty="0" smtClean="0"/>
              <a:t>Characterised by high levels of student in-migration, and young person within-area migration </a:t>
            </a:r>
          </a:p>
          <a:p>
            <a:pPr>
              <a:defRPr/>
            </a:pPr>
            <a:r>
              <a:rPr lang="en-GB" dirty="0" smtClean="0"/>
              <a:t>Non-household moving groups into privately rented accommodation are common in this cluster, as are non-family households and individuals moving into communal establishments – all characteristics of a student population</a:t>
            </a:r>
          </a:p>
          <a:p>
            <a:pPr>
              <a:defRPr/>
            </a:pPr>
            <a:r>
              <a:rPr lang="en-GB" dirty="0" smtClean="0"/>
              <a:t>In addition, non-white within-area migration is important, as is in-migration of economically inactive migrants</a:t>
            </a:r>
            <a:endParaRPr lang="en-GB" dirty="0"/>
          </a:p>
        </p:txBody>
      </p:sp>
      <p:pic>
        <p:nvPicPr>
          <p:cNvPr id="4" name="Picture 49" descr="cluste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1" y="214290"/>
            <a:ext cx="4436879" cy="631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migration changes over time by district class, 1998-99 to 2007-08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57158" y="1500174"/>
          <a:ext cx="8353425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in-migration rates, 1999-2008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500034" y="1571612"/>
          <a:ext cx="8229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868" y="6143644"/>
            <a:ext cx="114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Age group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out-migration rates, 1999-2008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357158" y="1571612"/>
          <a:ext cx="8229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43306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Age group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migration rates (per 1,000) for clusters, ages 0-15, 1999-2008 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ontent Placeholder 6"/>
          <p:cNvGraphicFramePr>
            <a:graphicFrameLocks/>
          </p:cNvGraphicFramePr>
          <p:nvPr/>
        </p:nvGraphicFramePr>
        <p:xfrm>
          <a:off x="500034" y="1571612"/>
          <a:ext cx="850112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1120386" y="3244106"/>
            <a:ext cx="289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Net migration rate per 1,000</a:t>
            </a:r>
            <a:endParaRPr lang="en-GB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037588" y="1534520"/>
            <a:ext cx="5361458" cy="45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214686"/>
            <a:ext cx="4214842" cy="328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1071546"/>
            <a:ext cx="3929090" cy="216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GB" sz="2800" dirty="0" smtClean="0"/>
              <a:t>In recent times, press headlines have been dominated by immigration issues and the call for ‘balanced’ </a:t>
            </a:r>
            <a:r>
              <a:rPr lang="en-GB" sz="2800" i="1" dirty="0" smtClean="0"/>
              <a:t>international migration</a:t>
            </a:r>
            <a:r>
              <a:rPr lang="en-GB" sz="2800" dirty="0" smtClean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migration rates (per 1,000) for clusters, ages 16-19, 1999-2008 </a:t>
            </a:r>
            <a:endParaRPr lang="en-GB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428596" y="1714488"/>
          <a:ext cx="850112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1120387" y="3192032"/>
            <a:ext cx="289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Net migration rate per 1,000</a:t>
            </a:r>
            <a:endParaRPr lang="en-GB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migration rates (per 1,000) for clusters, ages 20-24, 1999-2008 </a:t>
            </a:r>
            <a:endParaRPr lang="en-GB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500034" y="1714488"/>
          <a:ext cx="8229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1048949" y="3334908"/>
            <a:ext cx="289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Net migration rate per 1,000</a:t>
            </a:r>
            <a:endParaRPr lang="en-GB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migration rates (per 1,000) for clusters, ages 25-29, 1999-2008 </a:t>
            </a:r>
            <a:endParaRPr lang="en-GB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658535" y="1656126"/>
          <a:ext cx="8229600" cy="4844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977511" y="3477784"/>
            <a:ext cx="289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Net migration rate per 1,000</a:t>
            </a:r>
            <a:endParaRPr lang="en-GB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migration rates (per 1,000) for clusters, ages 30-44, 1999-2008 </a:t>
            </a:r>
            <a:endParaRPr lang="en-GB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571472" y="1714488"/>
          <a:ext cx="8358246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1048948" y="3458420"/>
            <a:ext cx="289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Net migration rate per 1,000</a:t>
            </a:r>
            <a:endParaRPr lang="en-GB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migration rates (per 1,000) for clusters, ages 45-59, 1999-2008 </a:t>
            </a:r>
            <a:endParaRPr lang="en-GB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571472" y="1643050"/>
          <a:ext cx="8229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977510" y="3315544"/>
            <a:ext cx="289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Net migration rate per 1,000</a:t>
            </a:r>
            <a:endParaRPr lang="en-GB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migration rates (per 1,000) for clusters, ages 60-74, 1999-2008 </a:t>
            </a:r>
            <a:endParaRPr lang="en-GB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500034" y="1714488"/>
          <a:ext cx="8358246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048948" y="3244106"/>
            <a:ext cx="289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Net migration rate per 1,000</a:t>
            </a:r>
            <a:endParaRPr lang="en-GB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migration rates (per 1,000) for clusters, ages 75+, 1999-2008 </a:t>
            </a:r>
            <a:endParaRPr lang="en-GB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428596" y="1714488"/>
          <a:ext cx="8229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1146836" y="3270556"/>
            <a:ext cx="294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Net  migration rate per 1,000</a:t>
            </a:r>
            <a:endParaRPr lang="en-GB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Standardised migration ratios (excluding intra-cluster flows), 1998-2008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214282" y="1500174"/>
          <a:ext cx="864399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Standardised migration ratios (including intra-cluster flows), 1998-2008</a:t>
            </a:r>
            <a:endParaRPr lang="en-GB" sz="3600" dirty="0"/>
          </a:p>
        </p:txBody>
      </p:sp>
      <p:graphicFrame>
        <p:nvGraphicFramePr>
          <p:cNvPr id="3" name="Content Placeholder 6"/>
          <p:cNvGraphicFramePr>
            <a:graphicFrameLocks/>
          </p:cNvGraphicFramePr>
          <p:nvPr/>
        </p:nvGraphicFramePr>
        <p:xfrm>
          <a:off x="214282" y="1500174"/>
          <a:ext cx="864399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Internal migration involves around 1 in 10 of population every year – major determinant of population change</a:t>
            </a:r>
          </a:p>
          <a:p>
            <a:r>
              <a:rPr lang="en-GB" dirty="0" smtClean="0"/>
              <a:t>Spatial pattern at district level dominated by metropolitan net migration gains and non-metropolitan net losses (though patterns vary by age)</a:t>
            </a:r>
          </a:p>
          <a:p>
            <a:r>
              <a:rPr lang="en-GB" dirty="0" smtClean="0"/>
              <a:t>Some fluctuation over time since 2001 in level  of migration – likely fall since onset of recession</a:t>
            </a:r>
          </a:p>
          <a:p>
            <a:r>
              <a:rPr lang="en-GB" dirty="0" smtClean="0"/>
              <a:t>Major change in early 2000s  was rise and fall in net losses from Greater London</a:t>
            </a:r>
          </a:p>
          <a:p>
            <a:r>
              <a:rPr lang="en-GB" dirty="0" smtClean="0"/>
              <a:t>Bespoke migration classification provides a useful framework for analysing time-series migration patterns</a:t>
            </a:r>
          </a:p>
          <a:p>
            <a:r>
              <a:rPr lang="en-GB" dirty="0" smtClean="0"/>
              <a:t>Clusters exhibit migration profiles with distinctive flow and age characteristics which can fluctuate over time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internal migration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2643182"/>
          <a:ext cx="8072494" cy="1986915"/>
        </p:xfrm>
        <a:graphic>
          <a:graphicData uri="http://schemas.openxmlformats.org/drawingml/2006/table">
            <a:tbl>
              <a:tblPr/>
              <a:tblGrid>
                <a:gridCol w="1776136"/>
                <a:gridCol w="1182428"/>
                <a:gridCol w="1277222"/>
                <a:gridCol w="1264941"/>
                <a:gridCol w="1214446"/>
                <a:gridCol w="135732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Destinations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Origins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England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Wales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Scotland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N. Ireland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England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5,153,436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43,675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7,899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5,253,258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Wales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42,614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243,851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288,336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Scotland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42,831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473,789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520,649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Northern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Ireland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8,812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127,999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139,773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5,247,693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293,855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521,612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138,856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6,202,016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596" y="1428736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2001 Census records over 6.2 million migrants in the 12 months before the 2001 Census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5000636"/>
            <a:ext cx="835824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467,000 immigrants arrived in the same period </a:t>
            </a:r>
          </a:p>
          <a:p>
            <a:endParaRPr lang="en-GB" sz="900" dirty="0" smtClean="0"/>
          </a:p>
          <a:p>
            <a:r>
              <a:rPr lang="en-GB" sz="2800" dirty="0" smtClean="0"/>
              <a:t>406,800 individuals moved but we do not know where from because their origins were unstated</a:t>
            </a:r>
            <a:endParaRPr lang="en-GB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references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84030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Stillwell, J. (2006) Providing access to census-based interaction data in the UK: that’s WICID, </a:t>
            </a:r>
            <a:r>
              <a:rPr lang="en-GB" i="1" dirty="0" smtClean="0"/>
              <a:t>The Journal of </a:t>
            </a:r>
            <a:r>
              <a:rPr lang="en-GB" i="1" dirty="0" err="1" smtClean="0"/>
              <a:t>Systemics</a:t>
            </a:r>
            <a:r>
              <a:rPr lang="en-GB" i="1" dirty="0" smtClean="0"/>
              <a:t>, Cybernetics and Informatics</a:t>
            </a:r>
            <a:r>
              <a:rPr lang="en-GB" dirty="0" smtClean="0"/>
              <a:t>, 4(4): 63-68</a:t>
            </a:r>
          </a:p>
          <a:p>
            <a:r>
              <a:rPr lang="en-GB" dirty="0" smtClean="0"/>
              <a:t>Dennett, A. and Stillwell, J. (2008) Population turnover and churn - enhancing understanding of internal migration in Britain through measures of stability, </a:t>
            </a:r>
            <a:r>
              <a:rPr lang="en-GB" i="1" dirty="0" smtClean="0"/>
              <a:t>Population Trends</a:t>
            </a:r>
            <a:r>
              <a:rPr lang="en-GB" dirty="0" smtClean="0"/>
              <a:t>, 134: 24-41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smtClean="0"/>
              <a:t>Dennett, A. and Stillwell, J. (2009) Internal migration in Britain, 2000-01, examined through an area classification framework, </a:t>
            </a:r>
            <a:r>
              <a:rPr lang="en-GB" i="1" dirty="0" smtClean="0"/>
              <a:t>Population, Space and Place,</a:t>
            </a:r>
            <a:r>
              <a:rPr lang="en-GB" dirty="0" smtClean="0"/>
              <a:t> Published online May 6 2009. DOI: 10.1002/psp.554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smtClean="0"/>
              <a:t>Stillwell, J., Duke-Williams, O. and Dennett, A. (eds.) (2010) </a:t>
            </a:r>
            <a:r>
              <a:rPr lang="en-GB" i="1" dirty="0" smtClean="0"/>
              <a:t>Technologies for Migration and Commuting Analysis: Spatial Interaction Data Applications</a:t>
            </a:r>
            <a:r>
              <a:rPr lang="en-GB" dirty="0" smtClean="0"/>
              <a:t>, IGI Global, Hershey </a:t>
            </a: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Working Paper on classification:</a:t>
            </a:r>
          </a:p>
          <a:p>
            <a:pPr algn="ctr">
              <a:buNone/>
            </a:pPr>
            <a:r>
              <a:rPr lang="en-GB" dirty="0" smtClean="0">
                <a:hlinkClick r:id="rId3"/>
              </a:rPr>
              <a:t>http://www.geog.leeds.ac.uk/research/wpapers</a:t>
            </a:r>
            <a:endParaRPr lang="en-GB" dirty="0" smtClean="0"/>
          </a:p>
          <a:p>
            <a:r>
              <a:rPr lang="en-GB" dirty="0" smtClean="0"/>
              <a:t>Details of CIDER available from:</a:t>
            </a:r>
          </a:p>
          <a:p>
            <a:pPr algn="ctr">
              <a:buNone/>
            </a:pPr>
            <a:r>
              <a:rPr lang="en-GB" dirty="0" smtClean="0">
                <a:hlinkClick r:id="rId4"/>
              </a:rPr>
              <a:t>http://cider.census.ac.uk</a:t>
            </a:r>
            <a:endParaRPr lang="en-GB" dirty="0" smtClean="0"/>
          </a:p>
          <a:p>
            <a:r>
              <a:rPr lang="en-GB" dirty="0" smtClean="0"/>
              <a:t>My contact email:</a:t>
            </a:r>
          </a:p>
          <a:p>
            <a:pPr algn="ctr">
              <a:buNone/>
            </a:pPr>
            <a:r>
              <a:rPr lang="en-GB" dirty="0" smtClean="0">
                <a:solidFill>
                  <a:srgbClr val="002060"/>
                </a:solidFill>
                <a:hlinkClick r:id="rId5"/>
              </a:rPr>
              <a:t>j.c.h.stillwell@leeds.ac.uk</a:t>
            </a:r>
            <a:endParaRPr lang="en-GB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600200"/>
            <a:ext cx="7286676" cy="4525963"/>
          </a:xfrm>
        </p:spPr>
        <p:txBody>
          <a:bodyPr/>
          <a:lstStyle/>
          <a:p>
            <a:r>
              <a:rPr lang="en-GB" dirty="0" smtClean="0"/>
              <a:t>What are the key sources of data on internal migration, especially between censuses?</a:t>
            </a:r>
          </a:p>
          <a:p>
            <a:r>
              <a:rPr lang="en-GB" dirty="0" smtClean="0"/>
              <a:t>How has the magnitude, composition and pattern of internal migration changed since 2001</a:t>
            </a:r>
          </a:p>
          <a:p>
            <a:r>
              <a:rPr lang="en-GB" dirty="0" smtClean="0"/>
              <a:t>How do we monitor changing migration trends?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36841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internal migration data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Census of Population</a:t>
            </a:r>
          </a:p>
          <a:p>
            <a:r>
              <a:rPr lang="en-GB" dirty="0" smtClean="0"/>
              <a:t>National Health Service patient re-registrations from the Central Register in England and Wales (and equivalents in Scotland and Northern Ireland)</a:t>
            </a:r>
          </a:p>
          <a:p>
            <a:r>
              <a:rPr lang="en-GB" dirty="0" smtClean="0"/>
              <a:t>NHS patient registers </a:t>
            </a:r>
          </a:p>
          <a:p>
            <a:r>
              <a:rPr lang="en-GB" dirty="0" smtClean="0"/>
              <a:t>Other administrative sources for different migrant subsets: e.g. HESA for students; School Census for school children; electoral roll for registered electors; .... </a:t>
            </a:r>
          </a:p>
          <a:p>
            <a:r>
              <a:rPr lang="en-GB" dirty="0" smtClean="0"/>
              <a:t>Surveys such as LFS, APS, ..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857916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Census 2001 migrant data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00174"/>
            <a:ext cx="7929618" cy="507209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Comprehensive and reliable</a:t>
            </a:r>
          </a:p>
          <a:p>
            <a:r>
              <a:rPr lang="en-GB" dirty="0" smtClean="0"/>
              <a:t>Migrants rather than migrations (i.e. transition data) but also wholly moving households and moving groups</a:t>
            </a:r>
          </a:p>
          <a:p>
            <a:r>
              <a:rPr lang="en-GB" dirty="0" smtClean="0"/>
              <a:t>Available from ONS at different spatial scales:</a:t>
            </a:r>
            <a:r>
              <a:rPr lang="en-GB" dirty="0"/>
              <a:t> </a:t>
            </a:r>
            <a:r>
              <a:rPr lang="en-GB" dirty="0" smtClean="0"/>
              <a:t>Districts (426), Wards (10,608), Output Areas (223,060) in the UK</a:t>
            </a:r>
          </a:p>
          <a:p>
            <a:r>
              <a:rPr lang="en-GB" dirty="0" smtClean="0"/>
              <a:t>Special Migration Statistics are tables of origin-destination counts tables by age, sex, ethnicity, family status, economic activity, tenure and NS-SEC</a:t>
            </a:r>
          </a:p>
          <a:p>
            <a:r>
              <a:rPr lang="en-GB" dirty="0" smtClean="0"/>
              <a:t>Adjustments for confidentiality are a particular problem at OA level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NHSCR movement data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NHS patients re-registering with new doctors are captured by the NHS Central Registers</a:t>
            </a:r>
          </a:p>
          <a:p>
            <a:r>
              <a:rPr lang="en-GB" dirty="0" smtClean="0"/>
              <a:t>Move or event data by age and sex</a:t>
            </a:r>
          </a:p>
          <a:p>
            <a:r>
              <a:rPr lang="en-GB" dirty="0" smtClean="0"/>
              <a:t>Only flows between Health Authorities recorded</a:t>
            </a:r>
          </a:p>
          <a:p>
            <a:r>
              <a:rPr lang="en-GB" dirty="0" smtClean="0"/>
              <a:t>Data for England and Wales obtained by ONS but not joined up with data for Scotland and for N. Ireland 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21835" y="1357298"/>
            <a:ext cx="370569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data from patient registers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214974"/>
          </a:xfrm>
        </p:spPr>
        <p:txBody>
          <a:bodyPr>
            <a:normAutofit fontScale="92500"/>
          </a:bodyPr>
          <a:lstStyle/>
          <a:p>
            <a:r>
              <a:rPr lang="en-GB" sz="2800" dirty="0" smtClean="0"/>
              <a:t>The Patient Register Data System (PRDS) is a compilation of all HA patient registers in England and Wales</a:t>
            </a:r>
          </a:p>
          <a:p>
            <a:r>
              <a:rPr lang="en-GB" sz="2800" dirty="0" smtClean="0"/>
              <a:t> ONS compare  records in one year with those of the previous year by linking on NHS number enabling identification of each person who changes their postcode</a:t>
            </a:r>
          </a:p>
          <a:p>
            <a:r>
              <a:rPr lang="en-GB" sz="2800" dirty="0" smtClean="0"/>
              <a:t>Transition data (like census) </a:t>
            </a:r>
          </a:p>
          <a:p>
            <a:r>
              <a:rPr lang="en-GB" sz="2800" dirty="0" smtClean="0"/>
              <a:t>Patient register data and NHSCR data combined to produce estimates of population movements for mid-year to mid-year periods for local authority districts in England and Wales by broad age group</a:t>
            </a:r>
          </a:p>
          <a:p>
            <a:r>
              <a:rPr lang="en-GB" sz="2800" dirty="0" smtClean="0"/>
              <a:t>These data now available through the Web-based Interface to Census Interaction Data (WICID)</a:t>
            </a:r>
            <a:endParaRPr lang="en-GB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1653</Words>
  <Application>Microsoft Office PowerPoint</Application>
  <PresentationFormat>On-screen Show (4:3)</PresentationFormat>
  <Paragraphs>254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Monitoring UK internal migration in the twenty-first century</vt:lpstr>
      <vt:lpstr>Acknowledgements</vt:lpstr>
      <vt:lpstr>Introduction</vt:lpstr>
      <vt:lpstr>Importance of internal migration</vt:lpstr>
      <vt:lpstr>Questions</vt:lpstr>
      <vt:lpstr>Sources of internal migration data</vt:lpstr>
      <vt:lpstr>Census 2001 migrant data</vt:lpstr>
      <vt:lpstr>NHSCR movement data</vt:lpstr>
      <vt:lpstr>Migration data from patient registers</vt:lpstr>
      <vt:lpstr>Web-based Interface to Census Interaction Data (WICID)</vt:lpstr>
      <vt:lpstr>2001 Census </vt:lpstr>
      <vt:lpstr>Use of district classification system to analyse migration flow data, 2000-01</vt:lpstr>
      <vt:lpstr>Migration since 2001</vt:lpstr>
      <vt:lpstr>Verification of NHS data against 2001 Census data for England and Wales</vt:lpstr>
      <vt:lpstr>Level of inter-district migration, England and Wales, 1998-99 to 2005-06</vt:lpstr>
      <vt:lpstr>Changing patterns of internal migration at district level, England and Wales, all ages</vt:lpstr>
      <vt:lpstr>Changing patterns of internal migration at district level, England and Wales, ages 16-19</vt:lpstr>
      <vt:lpstr>Changing patterns of internal migration at district level, England and Wales, ages 60-74</vt:lpstr>
      <vt:lpstr>Net migration by age for Yorkshire and Humber, 1998-99 to 2006-07</vt:lpstr>
      <vt:lpstr>How do we monitor migration over time most effectively?</vt:lpstr>
      <vt:lpstr>Net migration changes over time by district type, 1998-99 to 2005-06</vt:lpstr>
      <vt:lpstr>District classification based on 2001 Census ‘migration’ variables </vt:lpstr>
      <vt:lpstr>Migration Classification</vt:lpstr>
      <vt:lpstr>Cluster 1: Coastal and rural retirement migrants</vt:lpstr>
      <vt:lpstr>Cluster 2: Student towns</vt:lpstr>
      <vt:lpstr>Net migration changes over time by district class, 1998-99 to 2007-08</vt:lpstr>
      <vt:lpstr>Average in-migration rates, 1999-2008</vt:lpstr>
      <vt:lpstr>Average out-migration rates, 1999-2008</vt:lpstr>
      <vt:lpstr>Net migration rates (per 1,000) for clusters, ages 0-15, 1999-2008 </vt:lpstr>
      <vt:lpstr>Net migration rates (per 1,000) for clusters, ages 16-19, 1999-2008 </vt:lpstr>
      <vt:lpstr>Net migration rates (per 1,000) for clusters, ages 20-24, 1999-2008 </vt:lpstr>
      <vt:lpstr>Net migration rates (per 1,000) for clusters, ages 25-29, 1999-2008 </vt:lpstr>
      <vt:lpstr>Net migration rates (per 1,000) for clusters, ages 30-44, 1999-2008 </vt:lpstr>
      <vt:lpstr>Net migration rates (per 1,000) for clusters, ages 45-59, 1999-2008 </vt:lpstr>
      <vt:lpstr>Net migration rates (per 1,000) for clusters, ages 60-74, 1999-2008 </vt:lpstr>
      <vt:lpstr>Net migration rates (per 1,000) for clusters, ages 75+, 1999-2008 </vt:lpstr>
      <vt:lpstr>Standardised migration ratios (excluding intra-cluster flows), 1998-2008</vt:lpstr>
      <vt:lpstr>Standardised migration ratios (including intra-cluster flows), 1998-2008</vt:lpstr>
      <vt:lpstr>Conclusions</vt:lpstr>
      <vt:lpstr>Some references</vt:lpstr>
      <vt:lpstr>Thank you</vt:lpstr>
    </vt:vector>
  </TitlesOfParts>
  <Company>University of Leeds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geo6jchs</dc:creator>
  <cp:lastModifiedBy>geo5ard</cp:lastModifiedBy>
  <cp:revision>71</cp:revision>
  <dcterms:created xsi:type="dcterms:W3CDTF">2010-06-01T16:29:25Z</dcterms:created>
  <dcterms:modified xsi:type="dcterms:W3CDTF">2010-06-11T12:08:01Z</dcterms:modified>
</cp:coreProperties>
</file>